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6" r:id="rId2"/>
  </p:sldMasterIdLst>
  <p:notesMasterIdLst>
    <p:notesMasterId r:id="rId69"/>
  </p:notesMasterIdLst>
  <p:sldIdLst>
    <p:sldId id="256" r:id="rId3"/>
    <p:sldId id="257" r:id="rId4"/>
    <p:sldId id="258" r:id="rId5"/>
    <p:sldId id="259" r:id="rId6"/>
    <p:sldId id="260" r:id="rId7"/>
    <p:sldId id="261" r:id="rId8"/>
    <p:sldId id="262" r:id="rId9"/>
    <p:sldId id="292" r:id="rId10"/>
    <p:sldId id="263" r:id="rId11"/>
    <p:sldId id="264" r:id="rId12"/>
    <p:sldId id="265" r:id="rId13"/>
    <p:sldId id="267" r:id="rId14"/>
    <p:sldId id="266" r:id="rId15"/>
    <p:sldId id="268" r:id="rId16"/>
    <p:sldId id="269" r:id="rId17"/>
    <p:sldId id="270" r:id="rId18"/>
    <p:sldId id="271" r:id="rId19"/>
    <p:sldId id="272" r:id="rId20"/>
    <p:sldId id="288" r:id="rId21"/>
    <p:sldId id="273" r:id="rId22"/>
    <p:sldId id="278" r:id="rId23"/>
    <p:sldId id="274" r:id="rId24"/>
    <p:sldId id="280" r:id="rId25"/>
    <p:sldId id="279" r:id="rId26"/>
    <p:sldId id="276" r:id="rId27"/>
    <p:sldId id="282" r:id="rId28"/>
    <p:sldId id="283" r:id="rId29"/>
    <p:sldId id="284" r:id="rId30"/>
    <p:sldId id="277" r:id="rId31"/>
    <p:sldId id="281" r:id="rId32"/>
    <p:sldId id="285" r:id="rId33"/>
    <p:sldId id="275" r:id="rId34"/>
    <p:sldId id="286" r:id="rId35"/>
    <p:sldId id="289" r:id="rId36"/>
    <p:sldId id="308" r:id="rId37"/>
    <p:sldId id="287" r:id="rId38"/>
    <p:sldId id="290" r:id="rId39"/>
    <p:sldId id="291" r:id="rId40"/>
    <p:sldId id="293" r:id="rId41"/>
    <p:sldId id="296" r:id="rId42"/>
    <p:sldId id="297" r:id="rId43"/>
    <p:sldId id="294" r:id="rId44"/>
    <p:sldId id="295" r:id="rId45"/>
    <p:sldId id="298" r:id="rId46"/>
    <p:sldId id="299" r:id="rId47"/>
    <p:sldId id="300" r:id="rId48"/>
    <p:sldId id="301" r:id="rId49"/>
    <p:sldId id="310" r:id="rId50"/>
    <p:sldId id="314" r:id="rId51"/>
    <p:sldId id="302" r:id="rId52"/>
    <p:sldId id="303" r:id="rId53"/>
    <p:sldId id="304" r:id="rId54"/>
    <p:sldId id="305" r:id="rId55"/>
    <p:sldId id="306" r:id="rId56"/>
    <p:sldId id="307" r:id="rId57"/>
    <p:sldId id="311" r:id="rId58"/>
    <p:sldId id="312" r:id="rId59"/>
    <p:sldId id="313" r:id="rId60"/>
    <p:sldId id="315" r:id="rId61"/>
    <p:sldId id="316" r:id="rId62"/>
    <p:sldId id="317" r:id="rId63"/>
    <p:sldId id="318" r:id="rId64"/>
    <p:sldId id="320" r:id="rId65"/>
    <p:sldId id="319"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3B"/>
    <a:srgbClr val="383B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6" autoAdjust="0"/>
    <p:restoredTop sz="89282" autoAdjust="0"/>
  </p:normalViewPr>
  <p:slideViewPr>
    <p:cSldViewPr snapToGrid="0">
      <p:cViewPr>
        <p:scale>
          <a:sx n="66" d="100"/>
          <a:sy n="66" d="100"/>
        </p:scale>
        <p:origin x="1144" y="5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2E9649D-DADB-4AB9-A61C-8491B76EF9A5}">
      <dgm:prSet/>
      <dgm:spPr/>
      <dgm:t>
        <a:bodyPr/>
        <a:lstStyle/>
        <a:p>
          <a:r>
            <a:rPr lang="en-US"/>
            <a:t>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a:t>Memory efficient</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a:t>Can infer knowledge</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Proximity with natural language</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knowledge is built-in</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F871929D-ACE3-481E-9179-38EB4962721F}">
      <dgm:prSet/>
      <dgm:spPr/>
      <dgm:t>
        <a:bodyPr/>
        <a:lstStyle/>
        <a:p>
          <a:r>
            <a:rPr lang="en-US" dirty="0"/>
            <a:t>Used in AI Knowledge-based systems</a:t>
          </a:r>
        </a:p>
      </dgm:t>
    </dgm:pt>
    <dgm:pt modelId="{19398188-8B61-471E-83DD-4066DF69BC46}" type="parTrans" cxnId="{F9C923D4-62C3-4197-BFBC-C8EC914925E6}">
      <dgm:prSet/>
      <dgm:spPr/>
      <dgm:t>
        <a:bodyPr/>
        <a:lstStyle/>
        <a:p>
          <a:endParaRPr lang="en-US"/>
        </a:p>
      </dgm:t>
    </dgm:pt>
    <dgm:pt modelId="{07AD2DC5-65EB-446A-AECE-12A91A313335}" type="sibTrans" cxnId="{F9C923D4-62C3-4197-BFBC-C8EC914925E6}">
      <dgm:prSet/>
      <dgm:spPr/>
      <dgm:t>
        <a:bodyPr/>
        <a:lstStyle/>
        <a:p>
          <a:endParaRPr lang="en-US"/>
        </a:p>
      </dgm:t>
    </dgm:pt>
    <dgm:pt modelId="{77C45673-6EFA-4117-BD1A-305C4A8864C1}">
      <dgm:prSet/>
      <dgm:spPr/>
      <dgm:t>
        <a:bodyPr/>
        <a:lstStyle/>
        <a:p>
          <a:r>
            <a:rPr lang="en-US" dirty="0"/>
            <a:t>Easier to program puzzle solvers</a:t>
          </a:r>
        </a:p>
      </dgm:t>
    </dgm:pt>
    <dgm:pt modelId="{906C9850-B360-4126-AF63-6F2257D4F1E8}" type="parTrans" cxnId="{575BE4B9-5325-46F1-835D-BC62044A4747}">
      <dgm:prSet/>
      <dgm:spPr/>
      <dgm:t>
        <a:bodyPr/>
        <a:lstStyle/>
        <a:p>
          <a:endParaRPr lang="en-US"/>
        </a:p>
      </dgm:t>
    </dgm:pt>
    <dgm:pt modelId="{8238463F-4CC3-4840-A08A-2761641F0396}" type="sibTrans" cxnId="{575BE4B9-5325-46F1-835D-BC62044A4747}">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623065DA-CA6F-488E-96AC-8D830AFE024D}" type="pres">
      <dgm:prSet presAssocID="{19398188-8B61-471E-83DD-4066DF69BC46}" presName="Name10" presStyleLbl="parChTrans1D2" presStyleIdx="4" presStyleCnt="6"/>
      <dgm:spPr/>
    </dgm:pt>
    <dgm:pt modelId="{9BABF9B7-E341-4543-A5A1-5CE3D219FDD5}" type="pres">
      <dgm:prSet presAssocID="{F871929D-ACE3-481E-9179-38EB4962721F}" presName="hierRoot2" presStyleCnt="0"/>
      <dgm:spPr/>
    </dgm:pt>
    <dgm:pt modelId="{B788276A-262D-4BA9-BA2A-4E4F112AEE5F}" type="pres">
      <dgm:prSet presAssocID="{F871929D-ACE3-481E-9179-38EB4962721F}" presName="composite2" presStyleCnt="0"/>
      <dgm:spPr/>
    </dgm:pt>
    <dgm:pt modelId="{B7516187-BFAC-45BF-A1DD-5A40CA530141}" type="pres">
      <dgm:prSet presAssocID="{F871929D-ACE3-481E-9179-38EB4962721F}" presName="background2" presStyleLbl="node2" presStyleIdx="4" presStyleCnt="6"/>
      <dgm:spPr/>
    </dgm:pt>
    <dgm:pt modelId="{67B03D0C-015D-4D02-9996-D5697CA9FC99}" type="pres">
      <dgm:prSet presAssocID="{F871929D-ACE3-481E-9179-38EB4962721F}" presName="text2" presStyleLbl="fgAcc2" presStyleIdx="4" presStyleCnt="6">
        <dgm:presLayoutVars>
          <dgm:chPref val="3"/>
        </dgm:presLayoutVars>
      </dgm:prSet>
      <dgm:spPr/>
    </dgm:pt>
    <dgm:pt modelId="{65C29441-0FE0-4FC2-B7BA-CC8E722D8FDB}" type="pres">
      <dgm:prSet presAssocID="{F871929D-ACE3-481E-9179-38EB4962721F}" presName="hierChild3" presStyleCnt="0"/>
      <dgm:spPr/>
    </dgm:pt>
    <dgm:pt modelId="{3812679D-E720-410B-802F-D39F1D554743}" type="pres">
      <dgm:prSet presAssocID="{906C9850-B360-4126-AF63-6F2257D4F1E8}" presName="Name10" presStyleLbl="parChTrans1D2" presStyleIdx="5" presStyleCnt="6"/>
      <dgm:spPr/>
    </dgm:pt>
    <dgm:pt modelId="{30CEF1B8-7719-44D5-B9F1-BF61D3C89DC8}" type="pres">
      <dgm:prSet presAssocID="{77C45673-6EFA-4117-BD1A-305C4A8864C1}" presName="hierRoot2" presStyleCnt="0"/>
      <dgm:spPr/>
    </dgm:pt>
    <dgm:pt modelId="{EC7419AF-0E2B-46AB-AC6B-7A93D7AF87B3}" type="pres">
      <dgm:prSet presAssocID="{77C45673-6EFA-4117-BD1A-305C4A8864C1}" presName="composite2" presStyleCnt="0"/>
      <dgm:spPr/>
    </dgm:pt>
    <dgm:pt modelId="{5AFD73AA-F057-48A4-AB72-8A7B69CC7DA5}" type="pres">
      <dgm:prSet presAssocID="{77C45673-6EFA-4117-BD1A-305C4A8864C1}" presName="background2" presStyleLbl="node2" presStyleIdx="5" presStyleCnt="6"/>
      <dgm:spPr/>
    </dgm:pt>
    <dgm:pt modelId="{18DA7599-88F8-41EE-B40B-98FE88E58942}" type="pres">
      <dgm:prSet presAssocID="{77C45673-6EFA-4117-BD1A-305C4A8864C1}" presName="text2" presStyleLbl="fgAcc2" presStyleIdx="5" presStyleCnt="6">
        <dgm:presLayoutVars>
          <dgm:chPref val="3"/>
        </dgm:presLayoutVars>
      </dgm:prSet>
      <dgm:spPr/>
    </dgm:pt>
    <dgm:pt modelId="{5270F4ED-C222-40AC-B64C-D57FA35F7585}" type="pres">
      <dgm:prSet presAssocID="{77C45673-6EFA-4117-BD1A-305C4A8864C1}"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4A446425-8DE2-4CA9-AA92-CAE22F946C5E}" type="presOf" srcId="{906C9850-B360-4126-AF63-6F2257D4F1E8}" destId="{3812679D-E720-410B-802F-D39F1D554743}" srcOrd="0" destOrd="0" presId="urn:microsoft.com/office/officeart/2005/8/layout/hierarchy1"/>
    <dgm:cxn modelId="{04CDB75C-677D-4B7C-B2E3-814B38904B6C}" type="presOf" srcId="{A2E9649D-DADB-4AB9-A61C-8491B76EF9A5}" destId="{A7D5A7AB-7D39-4165-8A14-C9120BB40C87}" srcOrd="0" destOrd="0" presId="urn:microsoft.com/office/officeart/2005/8/layout/hierarchy1"/>
    <dgm:cxn modelId="{56504844-0BC4-4DCF-A963-BC80107FC210}" type="presOf" srcId="{19398188-8B61-471E-83DD-4066DF69BC46}" destId="{623065DA-CA6F-488E-96AC-8D830AFE024D}"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F5B80B4-20F0-44BC-AC9D-749A5E159FE5}" type="presOf" srcId="{F871929D-ACE3-481E-9179-38EB4962721F}" destId="{67B03D0C-015D-4D02-9996-D5697CA9FC99}" srcOrd="0" destOrd="0" presId="urn:microsoft.com/office/officeart/2005/8/layout/hierarchy1"/>
    <dgm:cxn modelId="{4104C8B5-3246-4BAE-8749-22C3354E156B}" type="presOf" srcId="{A96EAED7-33D4-4DFA-8148-9E81689C1BED}" destId="{A78A5D29-97F6-4804-91A2-0BE4E4E619A9}" srcOrd="0" destOrd="0" presId="urn:microsoft.com/office/officeart/2005/8/layout/hierarchy1"/>
    <dgm:cxn modelId="{575BE4B9-5325-46F1-835D-BC62044A4747}" srcId="{A2E9649D-DADB-4AB9-A61C-8491B76EF9A5}" destId="{77C45673-6EFA-4117-BD1A-305C4A8864C1}" srcOrd="5" destOrd="0" parTransId="{906C9850-B360-4126-AF63-6F2257D4F1E8}" sibTransId="{8238463F-4CC3-4840-A08A-2761641F0396}"/>
    <dgm:cxn modelId="{10EE5FBB-46B3-494B-A849-62D2D6CC221F}" type="presOf" srcId="{77C45673-6EFA-4117-BD1A-305C4A8864C1}" destId="{18DA7599-88F8-41EE-B40B-98FE88E58942}"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F9C923D4-62C3-4197-BFBC-C8EC914925E6}" srcId="{A2E9649D-DADB-4AB9-A61C-8491B76EF9A5}" destId="{F871929D-ACE3-481E-9179-38EB4962721F}" srcOrd="4" destOrd="0" parTransId="{19398188-8B61-471E-83DD-4066DF69BC46}" sibTransId="{07AD2DC5-65EB-446A-AECE-12A91A313335}"/>
    <dgm:cxn modelId="{DD7186E0-C85B-4F8D-9329-4DDADD7657DD}" type="presOf" srcId="{AEA4A7D4-9B97-42DE-A44A-35345E4FD9BA}" destId="{A48236D3-FC24-42C2-858E-14ED38BAC362}"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B2B8B24-8451-4869-91AA-2C9CDACA16ED}" type="presParOf" srcId="{845C4D14-3215-4C4A-B5ED-104C1EE4F0C3}" destId="{623065DA-CA6F-488E-96AC-8D830AFE024D}" srcOrd="8" destOrd="0" presId="urn:microsoft.com/office/officeart/2005/8/layout/hierarchy1"/>
    <dgm:cxn modelId="{CEA37ED1-4C52-4785-82BE-DC564BA994AF}" type="presParOf" srcId="{845C4D14-3215-4C4A-B5ED-104C1EE4F0C3}" destId="{9BABF9B7-E341-4543-A5A1-5CE3D219FDD5}" srcOrd="9" destOrd="0" presId="urn:microsoft.com/office/officeart/2005/8/layout/hierarchy1"/>
    <dgm:cxn modelId="{B3A0C18B-C873-41C0-9166-D1562756486A}" type="presParOf" srcId="{9BABF9B7-E341-4543-A5A1-5CE3D219FDD5}" destId="{B788276A-262D-4BA9-BA2A-4E4F112AEE5F}" srcOrd="0" destOrd="0" presId="urn:microsoft.com/office/officeart/2005/8/layout/hierarchy1"/>
    <dgm:cxn modelId="{CB2801E0-DB12-4E83-86FB-2A83F303E98F}" type="presParOf" srcId="{B788276A-262D-4BA9-BA2A-4E4F112AEE5F}" destId="{B7516187-BFAC-45BF-A1DD-5A40CA530141}" srcOrd="0" destOrd="0" presId="urn:microsoft.com/office/officeart/2005/8/layout/hierarchy1"/>
    <dgm:cxn modelId="{4C55269C-D00D-4B1E-801C-3F8372108B97}" type="presParOf" srcId="{B788276A-262D-4BA9-BA2A-4E4F112AEE5F}" destId="{67B03D0C-015D-4D02-9996-D5697CA9FC99}" srcOrd="1" destOrd="0" presId="urn:microsoft.com/office/officeart/2005/8/layout/hierarchy1"/>
    <dgm:cxn modelId="{779AE98C-5963-45BA-AFAC-D104A037604D}" type="presParOf" srcId="{9BABF9B7-E341-4543-A5A1-5CE3D219FDD5}" destId="{65C29441-0FE0-4FC2-B7BA-CC8E722D8FDB}" srcOrd="1" destOrd="0" presId="urn:microsoft.com/office/officeart/2005/8/layout/hierarchy1"/>
    <dgm:cxn modelId="{96AD6A52-B077-4239-A1EB-C955506846F9}" type="presParOf" srcId="{845C4D14-3215-4C4A-B5ED-104C1EE4F0C3}" destId="{3812679D-E720-410B-802F-D39F1D554743}" srcOrd="10" destOrd="0" presId="urn:microsoft.com/office/officeart/2005/8/layout/hierarchy1"/>
    <dgm:cxn modelId="{26DC640B-AB34-4AA2-8746-417F4FA02E9B}" type="presParOf" srcId="{845C4D14-3215-4C4A-B5ED-104C1EE4F0C3}" destId="{30CEF1B8-7719-44D5-B9F1-BF61D3C89DC8}" srcOrd="11" destOrd="0" presId="urn:microsoft.com/office/officeart/2005/8/layout/hierarchy1"/>
    <dgm:cxn modelId="{AD6EDE88-631E-4F4A-ADD6-038C0FCFA7BE}" type="presParOf" srcId="{30CEF1B8-7719-44D5-B9F1-BF61D3C89DC8}" destId="{EC7419AF-0E2B-46AB-AC6B-7A93D7AF87B3}" srcOrd="0" destOrd="0" presId="urn:microsoft.com/office/officeart/2005/8/layout/hierarchy1"/>
    <dgm:cxn modelId="{2CAF9F7F-6EFC-40AF-BE5D-B9A0A2C6F110}" type="presParOf" srcId="{EC7419AF-0E2B-46AB-AC6B-7A93D7AF87B3}" destId="{5AFD73AA-F057-48A4-AB72-8A7B69CC7DA5}" srcOrd="0" destOrd="0" presId="urn:microsoft.com/office/officeart/2005/8/layout/hierarchy1"/>
    <dgm:cxn modelId="{678F3921-7A99-46F4-BDC1-E534978A6288}" type="presParOf" srcId="{EC7419AF-0E2B-46AB-AC6B-7A93D7AF87B3}" destId="{18DA7599-88F8-41EE-B40B-98FE88E58942}" srcOrd="1" destOrd="0" presId="urn:microsoft.com/office/officeart/2005/8/layout/hierarchy1"/>
    <dgm:cxn modelId="{55039BEB-8000-4498-B485-5DDB168DF94A}" type="presParOf" srcId="{30CEF1B8-7719-44D5-B9F1-BF61D3C89DC8}" destId="{5270F4ED-C222-40AC-B64C-D57FA35F75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A2E9649D-DADB-4AB9-A61C-8491B76EF9A5}">
      <dgm:prSet/>
      <dgm:spPr/>
      <dgm:t>
        <a:bodyPr/>
        <a:lstStyle/>
        <a:p>
          <a:r>
            <a:rPr lang="en-US" dirty="0"/>
            <a:t>Disadvantages: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dirty="0"/>
            <a:t>Inferring can be very slow</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dirty="0"/>
            <a:t>Can get messy quickly</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Very different from what we’re used to</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may get stuck in an infinite depth search</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474AC084-E797-4AE8-ABCB-CB2715926740}">
      <dgm:prSet/>
      <dgm:spPr/>
      <dgm:t>
        <a:bodyPr/>
        <a:lstStyle/>
        <a:p>
          <a:r>
            <a:rPr lang="en-US" dirty="0"/>
            <a:t>No guarantees it finishes inferring</a:t>
          </a:r>
        </a:p>
      </dgm:t>
    </dgm:pt>
    <dgm:pt modelId="{B24C30BD-0847-481F-856B-FFBFEF7238E7}" type="parTrans" cxnId="{62E8277F-4E0F-4AAD-BB67-573D4F6FC3D5}">
      <dgm:prSet/>
      <dgm:spPr/>
      <dgm:t>
        <a:bodyPr/>
        <a:lstStyle/>
        <a:p>
          <a:endParaRPr lang="en-US"/>
        </a:p>
      </dgm:t>
    </dgm:pt>
    <dgm:pt modelId="{7D7BDC80-6611-45EC-8BB0-8E100E69072C}" type="sibTrans" cxnId="{62E8277F-4E0F-4AAD-BB67-573D4F6FC3D5}">
      <dgm:prSet/>
      <dgm:spPr/>
      <dgm:t>
        <a:bodyPr/>
        <a:lstStyle/>
        <a:p>
          <a:endParaRPr lang="en-US"/>
        </a:p>
      </dgm:t>
    </dgm:pt>
    <dgm:pt modelId="{5F18C7C3-302A-4CAC-AEBA-203C0BA33718}">
      <dgm:prSet/>
      <dgm:spPr/>
      <dgm:t>
        <a:bodyPr/>
        <a:lstStyle/>
        <a:p>
          <a:r>
            <a:rPr lang="en-US" dirty="0"/>
            <a:t>Hard to integrate with other paradigms</a:t>
          </a:r>
        </a:p>
      </dgm:t>
    </dgm:pt>
    <dgm:pt modelId="{D00A6FB9-1FE3-451A-8753-566339E43A7D}" type="parTrans" cxnId="{2C041A27-7205-4278-8C36-3D65C2B05210}">
      <dgm:prSet/>
      <dgm:spPr/>
      <dgm:t>
        <a:bodyPr/>
        <a:lstStyle/>
        <a:p>
          <a:endParaRPr lang="en-US"/>
        </a:p>
      </dgm:t>
    </dgm:pt>
    <dgm:pt modelId="{F5EA5695-B1C1-4055-AA14-305C3961DF5E}" type="sibTrans" cxnId="{2C041A27-7205-4278-8C36-3D65C2B05210}">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E27DBB42-8244-401A-AFD4-59468CFB78CC}" type="pres">
      <dgm:prSet presAssocID="{B24C30BD-0847-481F-856B-FFBFEF7238E7}" presName="Name10" presStyleLbl="parChTrans1D2" presStyleIdx="4" presStyleCnt="6"/>
      <dgm:spPr/>
    </dgm:pt>
    <dgm:pt modelId="{DA5D6F91-D1D5-4D91-99B2-311C28DD3119}" type="pres">
      <dgm:prSet presAssocID="{474AC084-E797-4AE8-ABCB-CB2715926740}" presName="hierRoot2" presStyleCnt="0"/>
      <dgm:spPr/>
    </dgm:pt>
    <dgm:pt modelId="{E6E683B3-D528-440E-A27E-26EB6A278488}" type="pres">
      <dgm:prSet presAssocID="{474AC084-E797-4AE8-ABCB-CB2715926740}" presName="composite2" presStyleCnt="0"/>
      <dgm:spPr/>
    </dgm:pt>
    <dgm:pt modelId="{8A5B1354-C73A-4075-88B7-19811A1DDCCC}" type="pres">
      <dgm:prSet presAssocID="{474AC084-E797-4AE8-ABCB-CB2715926740}" presName="background2" presStyleLbl="node2" presStyleIdx="4" presStyleCnt="6"/>
      <dgm:spPr/>
    </dgm:pt>
    <dgm:pt modelId="{9F0DCB75-28CC-45F2-8B71-50BDF9FC6D9B}" type="pres">
      <dgm:prSet presAssocID="{474AC084-E797-4AE8-ABCB-CB2715926740}" presName="text2" presStyleLbl="fgAcc2" presStyleIdx="4" presStyleCnt="6">
        <dgm:presLayoutVars>
          <dgm:chPref val="3"/>
        </dgm:presLayoutVars>
      </dgm:prSet>
      <dgm:spPr/>
    </dgm:pt>
    <dgm:pt modelId="{E0DAC684-CC60-4C8E-9135-9576987CA412}" type="pres">
      <dgm:prSet presAssocID="{474AC084-E797-4AE8-ABCB-CB2715926740}" presName="hierChild3" presStyleCnt="0"/>
      <dgm:spPr/>
    </dgm:pt>
    <dgm:pt modelId="{E7931346-83F4-4B7B-ACF1-1C33DFD42435}" type="pres">
      <dgm:prSet presAssocID="{D00A6FB9-1FE3-451A-8753-566339E43A7D}" presName="Name10" presStyleLbl="parChTrans1D2" presStyleIdx="5" presStyleCnt="6"/>
      <dgm:spPr/>
    </dgm:pt>
    <dgm:pt modelId="{14BF85AB-6786-49CF-9904-D5ABAF26516B}" type="pres">
      <dgm:prSet presAssocID="{5F18C7C3-302A-4CAC-AEBA-203C0BA33718}" presName="hierRoot2" presStyleCnt="0"/>
      <dgm:spPr/>
    </dgm:pt>
    <dgm:pt modelId="{B6A1FFDB-550F-4E33-8170-6DA515F5F621}" type="pres">
      <dgm:prSet presAssocID="{5F18C7C3-302A-4CAC-AEBA-203C0BA33718}" presName="composite2" presStyleCnt="0"/>
      <dgm:spPr/>
    </dgm:pt>
    <dgm:pt modelId="{74D44061-4A51-4B52-8F90-A64B02FAF44B}" type="pres">
      <dgm:prSet presAssocID="{5F18C7C3-302A-4CAC-AEBA-203C0BA33718}" presName="background2" presStyleLbl="node2" presStyleIdx="5" presStyleCnt="6"/>
      <dgm:spPr/>
    </dgm:pt>
    <dgm:pt modelId="{6FE8AE93-70D6-4E7B-A923-39E42AF047E3}" type="pres">
      <dgm:prSet presAssocID="{5F18C7C3-302A-4CAC-AEBA-203C0BA33718}" presName="text2" presStyleLbl="fgAcc2" presStyleIdx="5" presStyleCnt="6">
        <dgm:presLayoutVars>
          <dgm:chPref val="3"/>
        </dgm:presLayoutVars>
      </dgm:prSet>
      <dgm:spPr/>
    </dgm:pt>
    <dgm:pt modelId="{4FD94BE3-0CB8-441C-AA91-4625286BC621}" type="pres">
      <dgm:prSet presAssocID="{5F18C7C3-302A-4CAC-AEBA-203C0BA33718}"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2C041A27-7205-4278-8C36-3D65C2B05210}" srcId="{A2E9649D-DADB-4AB9-A61C-8491B76EF9A5}" destId="{5F18C7C3-302A-4CAC-AEBA-203C0BA33718}" srcOrd="5" destOrd="0" parTransId="{D00A6FB9-1FE3-451A-8753-566339E43A7D}" sibTransId="{F5EA5695-B1C1-4055-AA14-305C3961DF5E}"/>
    <dgm:cxn modelId="{04CDB75C-677D-4B7C-B2E3-814B38904B6C}" type="presOf" srcId="{A2E9649D-DADB-4AB9-A61C-8491B76EF9A5}" destId="{A7D5A7AB-7D39-4165-8A14-C9120BB40C87}" srcOrd="0" destOrd="0" presId="urn:microsoft.com/office/officeart/2005/8/layout/hierarchy1"/>
    <dgm:cxn modelId="{FD1CCD43-080E-452E-8C88-D29CC5F01BA3}" type="presOf" srcId="{D00A6FB9-1FE3-451A-8753-566339E43A7D}" destId="{E7931346-83F4-4B7B-ACF1-1C33DFD42435}"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62E8277F-4E0F-4AAD-BB67-573D4F6FC3D5}" srcId="{A2E9649D-DADB-4AB9-A61C-8491B76EF9A5}" destId="{474AC084-E797-4AE8-ABCB-CB2715926740}" srcOrd="4" destOrd="0" parTransId="{B24C30BD-0847-481F-856B-FFBFEF7238E7}" sibTransId="{7D7BDC80-6611-45EC-8BB0-8E100E69072C}"/>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104C8B5-3246-4BAE-8749-22C3354E156B}" type="presOf" srcId="{A96EAED7-33D4-4DFA-8148-9E81689C1BED}" destId="{A78A5D29-97F6-4804-91A2-0BE4E4E619A9}"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C09EB8CC-B195-4180-B99F-5ADDA72CF3B5}" type="presOf" srcId="{5F18C7C3-302A-4CAC-AEBA-203C0BA33718}" destId="{6FE8AE93-70D6-4E7B-A923-39E42AF047E3}" srcOrd="0" destOrd="0" presId="urn:microsoft.com/office/officeart/2005/8/layout/hierarchy1"/>
    <dgm:cxn modelId="{DD7186E0-C85B-4F8D-9329-4DDADD7657DD}" type="presOf" srcId="{AEA4A7D4-9B97-42DE-A44A-35345E4FD9BA}" destId="{A48236D3-FC24-42C2-858E-14ED38BAC362}" srcOrd="0" destOrd="0" presId="urn:microsoft.com/office/officeart/2005/8/layout/hierarchy1"/>
    <dgm:cxn modelId="{431C7AE4-F9AA-47AE-913C-198670D8AD5F}" type="presOf" srcId="{474AC084-E797-4AE8-ABCB-CB2715926740}" destId="{9F0DCB75-28CC-45F2-8B71-50BDF9FC6D9B}" srcOrd="0" destOrd="0" presId="urn:microsoft.com/office/officeart/2005/8/layout/hierarchy1"/>
    <dgm:cxn modelId="{D207D5F0-975F-4F49-A7B5-A3CAA38C4FB8}" type="presOf" srcId="{B24C30BD-0847-481F-856B-FFBFEF7238E7}" destId="{E27DBB42-8244-401A-AFD4-59468CFB78CC}"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F1BFA05-7241-45BA-B998-FC04B2C395A9}" type="presParOf" srcId="{845C4D14-3215-4C4A-B5ED-104C1EE4F0C3}" destId="{E27DBB42-8244-401A-AFD4-59468CFB78CC}" srcOrd="8" destOrd="0" presId="urn:microsoft.com/office/officeart/2005/8/layout/hierarchy1"/>
    <dgm:cxn modelId="{6FFF675E-0771-4241-80C0-B039C1762BF2}" type="presParOf" srcId="{845C4D14-3215-4C4A-B5ED-104C1EE4F0C3}" destId="{DA5D6F91-D1D5-4D91-99B2-311C28DD3119}" srcOrd="9" destOrd="0" presId="urn:microsoft.com/office/officeart/2005/8/layout/hierarchy1"/>
    <dgm:cxn modelId="{798BC338-B6A5-407C-8999-F535A6DC2708}" type="presParOf" srcId="{DA5D6F91-D1D5-4D91-99B2-311C28DD3119}" destId="{E6E683B3-D528-440E-A27E-26EB6A278488}" srcOrd="0" destOrd="0" presId="urn:microsoft.com/office/officeart/2005/8/layout/hierarchy1"/>
    <dgm:cxn modelId="{B150D445-CC6A-488B-837C-4153114D7878}" type="presParOf" srcId="{E6E683B3-D528-440E-A27E-26EB6A278488}" destId="{8A5B1354-C73A-4075-88B7-19811A1DDCCC}" srcOrd="0" destOrd="0" presId="urn:microsoft.com/office/officeart/2005/8/layout/hierarchy1"/>
    <dgm:cxn modelId="{AD221B55-19BA-4AD9-A574-FAF482BB96EC}" type="presParOf" srcId="{E6E683B3-D528-440E-A27E-26EB6A278488}" destId="{9F0DCB75-28CC-45F2-8B71-50BDF9FC6D9B}" srcOrd="1" destOrd="0" presId="urn:microsoft.com/office/officeart/2005/8/layout/hierarchy1"/>
    <dgm:cxn modelId="{2FCC599A-074C-49DE-B520-03F03DCFB4AC}" type="presParOf" srcId="{DA5D6F91-D1D5-4D91-99B2-311C28DD3119}" destId="{E0DAC684-CC60-4C8E-9135-9576987CA412}" srcOrd="1" destOrd="0" presId="urn:microsoft.com/office/officeart/2005/8/layout/hierarchy1"/>
    <dgm:cxn modelId="{78C5F349-ED2F-4F6E-8DE7-6813F4482376}" type="presParOf" srcId="{845C4D14-3215-4C4A-B5ED-104C1EE4F0C3}" destId="{E7931346-83F4-4B7B-ACF1-1C33DFD42435}" srcOrd="10" destOrd="0" presId="urn:microsoft.com/office/officeart/2005/8/layout/hierarchy1"/>
    <dgm:cxn modelId="{7FF0FB70-C4FB-4B43-AB97-5E5F0EFDD10A}" type="presParOf" srcId="{845C4D14-3215-4C4A-B5ED-104C1EE4F0C3}" destId="{14BF85AB-6786-49CF-9904-D5ABAF26516B}" srcOrd="11" destOrd="0" presId="urn:microsoft.com/office/officeart/2005/8/layout/hierarchy1"/>
    <dgm:cxn modelId="{F8D33FB3-D861-436E-940F-40B8713BBD5F}" type="presParOf" srcId="{14BF85AB-6786-49CF-9904-D5ABAF26516B}" destId="{B6A1FFDB-550F-4E33-8170-6DA515F5F621}" srcOrd="0" destOrd="0" presId="urn:microsoft.com/office/officeart/2005/8/layout/hierarchy1"/>
    <dgm:cxn modelId="{DB91E6EB-42F0-49A0-B202-399C0DFD7D2A}" type="presParOf" srcId="{B6A1FFDB-550F-4E33-8170-6DA515F5F621}" destId="{74D44061-4A51-4B52-8F90-A64B02FAF44B}" srcOrd="0" destOrd="0" presId="urn:microsoft.com/office/officeart/2005/8/layout/hierarchy1"/>
    <dgm:cxn modelId="{8C0FA98A-5691-4EB2-A691-8176D00A3D7F}" type="presParOf" srcId="{B6A1FFDB-550F-4E33-8170-6DA515F5F621}" destId="{6FE8AE93-70D6-4E7B-A923-39E42AF047E3}" srcOrd="1" destOrd="0" presId="urn:microsoft.com/office/officeart/2005/8/layout/hierarchy1"/>
    <dgm:cxn modelId="{4099F18D-7CC6-496D-8BEE-777F7DFB3275}" type="presParOf" srcId="{14BF85AB-6786-49CF-9904-D5ABAF26516B}" destId="{4FD94BE3-0CB8-441C-AA91-4625286BC621}"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2679D-E720-410B-802F-D39F1D554743}">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3065DA-CA6F-488E-96AC-8D830AFE024D}">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Memory efficient</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infer knowledge</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Proximity with natural language</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Inferring knowledge is built-in</a:t>
          </a:r>
        </a:p>
      </dsp:txBody>
      <dsp:txXfrm>
        <a:off x="5687698" y="1575170"/>
        <a:ext cx="1442127" cy="895414"/>
      </dsp:txXfrm>
    </dsp:sp>
    <dsp:sp modelId="{B7516187-BFAC-45BF-A1DD-5A40CA530141}">
      <dsp:nvSpPr>
        <dsp:cNvPr id="0" name=""/>
        <dsp:cNvSpPr/>
      </dsp:nvSpPr>
      <dsp:spPr>
        <a:xfrm>
          <a:off x="7324111"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7B03D0C-015D-4D02-9996-D5697CA9FC99}">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Used in AI Knowledge-based systems</a:t>
          </a:r>
        </a:p>
      </dsp:txBody>
      <dsp:txXfrm>
        <a:off x="7518396" y="1575170"/>
        <a:ext cx="1442127" cy="895414"/>
      </dsp:txXfrm>
    </dsp:sp>
    <dsp:sp modelId="{5AFD73AA-F057-48A4-AB72-8A7B69CC7DA5}">
      <dsp:nvSpPr>
        <dsp:cNvPr id="0" name=""/>
        <dsp:cNvSpPr/>
      </dsp:nvSpPr>
      <dsp:spPr>
        <a:xfrm>
          <a:off x="915480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8DA7599-88F8-41EE-B40B-98FE88E58942}">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Easier to program puzzle solvers</a:t>
          </a:r>
        </a:p>
      </dsp:txBody>
      <dsp:txXfrm>
        <a:off x="9349093" y="1575170"/>
        <a:ext cx="1442127" cy="895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1346-83F4-4B7B-ACF1-1C33DFD42435}">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7DBB42-8244-401A-AFD4-59468CFB78CC}">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can be very slow</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Can get messy quickly</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Very different from what we’re used to</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may get stuck in an infinite depth search</a:t>
          </a:r>
        </a:p>
      </dsp:txBody>
      <dsp:txXfrm>
        <a:off x="5687698" y="1575170"/>
        <a:ext cx="1442127" cy="895414"/>
      </dsp:txXfrm>
    </dsp:sp>
    <dsp:sp modelId="{8A5B1354-C73A-4075-88B7-19811A1DDCCC}">
      <dsp:nvSpPr>
        <dsp:cNvPr id="0" name=""/>
        <dsp:cNvSpPr/>
      </dsp:nvSpPr>
      <dsp:spPr>
        <a:xfrm>
          <a:off x="7324111"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9F0DCB75-28CC-45F2-8B71-50BDF9FC6D9B}">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guarantees it finishes inferring</a:t>
          </a:r>
        </a:p>
      </dsp:txBody>
      <dsp:txXfrm>
        <a:off x="7518396" y="1575170"/>
        <a:ext cx="1442127" cy="895414"/>
      </dsp:txXfrm>
    </dsp:sp>
    <dsp:sp modelId="{74D44061-4A51-4B52-8F90-A64B02FAF44B}">
      <dsp:nvSpPr>
        <dsp:cNvPr id="0" name=""/>
        <dsp:cNvSpPr/>
      </dsp:nvSpPr>
      <dsp:spPr>
        <a:xfrm>
          <a:off x="915480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FE8AE93-70D6-4E7B-A923-39E42AF047E3}">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to integrate with other paradigms</a:t>
          </a:r>
        </a:p>
      </dsp:txBody>
      <dsp:txXfrm>
        <a:off x="9349093" y="1575170"/>
        <a:ext cx="1442127" cy="895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125FD-6F1A-4789-9756-953EB559D2AB}" type="datetimeFigureOut">
              <a:rPr lang="en-GB" smtClean="0"/>
              <a:t>23/07/2022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8CEAE-2408-4D18-A52B-E76CC18045A2}" type="slidenum">
              <a:rPr lang="en-GB" smtClean="0"/>
              <a:t>‹#›</a:t>
            </a:fld>
            <a:endParaRPr lang="en-GB"/>
          </a:p>
        </p:txBody>
      </p:sp>
    </p:spTree>
    <p:extLst>
      <p:ext uri="{BB962C8B-B14F-4D97-AF65-F5344CB8AC3E}">
        <p14:creationId xmlns:p14="http://schemas.microsoft.com/office/powerpoint/2010/main" val="39795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Programming</a:t>
            </a:r>
            <a:r>
              <a:rPr lang="pt-PT" dirty="0"/>
              <a:t> </a:t>
            </a:r>
            <a:r>
              <a:rPr lang="pt-PT" dirty="0" err="1"/>
              <a:t>Paradigms</a:t>
            </a:r>
            <a:r>
              <a:rPr lang="pt-PT" dirty="0"/>
              <a:t> are Styles </a:t>
            </a:r>
            <a:r>
              <a:rPr lang="pt-PT" dirty="0" err="1"/>
              <a:t>of</a:t>
            </a:r>
            <a:r>
              <a:rPr lang="pt-PT" dirty="0"/>
              <a:t> </a:t>
            </a:r>
            <a:r>
              <a:rPr lang="en-US" noProof="0" dirty="0"/>
              <a:t>coding</a:t>
            </a:r>
            <a:r>
              <a:rPr lang="pt-PT" dirty="0"/>
              <a:t>. </a:t>
            </a:r>
            <a:r>
              <a:rPr lang="en-US" noProof="0" dirty="0"/>
              <a:t>Using</a:t>
            </a:r>
            <a:r>
              <a:rPr lang="pt-PT" dirty="0"/>
              <a:t> </a:t>
            </a:r>
            <a:r>
              <a:rPr lang="en-US" noProof="0" dirty="0"/>
              <a:t>different paradigms forces you to think differently, to approach problems differently. It’s as if they’re different tools, and you must choose one to solve a problem. There are many programming paradigms. I’ll be talking about these 5.</a:t>
            </a:r>
          </a:p>
        </p:txBody>
      </p:sp>
      <p:sp>
        <p:nvSpPr>
          <p:cNvPr id="4" name="Slide Number Placeholder 3"/>
          <p:cNvSpPr>
            <a:spLocks noGrp="1"/>
          </p:cNvSpPr>
          <p:nvPr>
            <p:ph type="sldNum" sz="quarter" idx="5"/>
          </p:nvPr>
        </p:nvSpPr>
        <p:spPr/>
        <p:txBody>
          <a:bodyPr/>
          <a:lstStyle/>
          <a:p>
            <a:fld id="{A968CEAE-2408-4D18-A52B-E76CC18045A2}" type="slidenum">
              <a:rPr lang="en-GB" smtClean="0"/>
              <a:t>2</a:t>
            </a:fld>
            <a:endParaRPr lang="en-GB"/>
          </a:p>
        </p:txBody>
      </p:sp>
    </p:spTree>
    <p:extLst>
      <p:ext uri="{BB962C8B-B14F-4D97-AF65-F5344CB8AC3E}">
        <p14:creationId xmlns:p14="http://schemas.microsoft.com/office/powerpoint/2010/main" val="81315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26</a:t>
            </a:fld>
            <a:endParaRPr lang="en-GB"/>
          </a:p>
        </p:txBody>
      </p:sp>
    </p:spTree>
    <p:extLst>
      <p:ext uri="{BB962C8B-B14F-4D97-AF65-F5344CB8AC3E}">
        <p14:creationId xmlns:p14="http://schemas.microsoft.com/office/powerpoint/2010/main" val="83789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27</a:t>
            </a:fld>
            <a:endParaRPr lang="en-GB"/>
          </a:p>
        </p:txBody>
      </p:sp>
    </p:spTree>
    <p:extLst>
      <p:ext uri="{BB962C8B-B14F-4D97-AF65-F5344CB8AC3E}">
        <p14:creationId xmlns:p14="http://schemas.microsoft.com/office/powerpoint/2010/main" val="223215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28</a:t>
            </a:fld>
            <a:endParaRPr lang="en-GB"/>
          </a:p>
        </p:txBody>
      </p:sp>
    </p:spTree>
    <p:extLst>
      <p:ext uri="{BB962C8B-B14F-4D97-AF65-F5344CB8AC3E}">
        <p14:creationId xmlns:p14="http://schemas.microsoft.com/office/powerpoint/2010/main" val="342734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29</a:t>
            </a:fld>
            <a:endParaRPr lang="en-GB"/>
          </a:p>
        </p:txBody>
      </p:sp>
    </p:spTree>
    <p:extLst>
      <p:ext uri="{BB962C8B-B14F-4D97-AF65-F5344CB8AC3E}">
        <p14:creationId xmlns:p14="http://schemas.microsoft.com/office/powerpoint/2010/main" val="4185970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31</a:t>
            </a:fld>
            <a:endParaRPr lang="en-GB"/>
          </a:p>
        </p:txBody>
      </p:sp>
    </p:spTree>
    <p:extLst>
      <p:ext uri="{BB962C8B-B14F-4D97-AF65-F5344CB8AC3E}">
        <p14:creationId xmlns:p14="http://schemas.microsoft.com/office/powerpoint/2010/main" val="87867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us to be able to use lambdas in Java, the argument that we’re replacing with a lambda needs to have a single function</a:t>
            </a:r>
          </a:p>
        </p:txBody>
      </p:sp>
      <p:sp>
        <p:nvSpPr>
          <p:cNvPr id="4" name="Slide Number Placeholder 3"/>
          <p:cNvSpPr>
            <a:spLocks noGrp="1"/>
          </p:cNvSpPr>
          <p:nvPr>
            <p:ph type="sldNum" sz="quarter" idx="5"/>
          </p:nvPr>
        </p:nvSpPr>
        <p:spPr/>
        <p:txBody>
          <a:bodyPr/>
          <a:lstStyle/>
          <a:p>
            <a:fld id="{A968CEAE-2408-4D18-A52B-E76CC18045A2}" type="slidenum">
              <a:rPr lang="en-GB" smtClean="0"/>
              <a:t>55</a:t>
            </a:fld>
            <a:endParaRPr lang="en-GB"/>
          </a:p>
        </p:txBody>
      </p:sp>
    </p:spTree>
    <p:extLst>
      <p:ext uri="{BB962C8B-B14F-4D97-AF65-F5344CB8AC3E}">
        <p14:creationId xmlns:p14="http://schemas.microsoft.com/office/powerpoint/2010/main" val="2260909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us to be able to use lambdas in Java, the argument that we’re replacing with a lambda needs to have a single function</a:t>
            </a:r>
          </a:p>
        </p:txBody>
      </p:sp>
      <p:sp>
        <p:nvSpPr>
          <p:cNvPr id="4" name="Slide Number Placeholder 3"/>
          <p:cNvSpPr>
            <a:spLocks noGrp="1"/>
          </p:cNvSpPr>
          <p:nvPr>
            <p:ph type="sldNum" sz="quarter" idx="5"/>
          </p:nvPr>
        </p:nvSpPr>
        <p:spPr/>
        <p:txBody>
          <a:bodyPr/>
          <a:lstStyle/>
          <a:p>
            <a:fld id="{A968CEAE-2408-4D18-A52B-E76CC18045A2}" type="slidenum">
              <a:rPr lang="en-GB" smtClean="0"/>
              <a:t>56</a:t>
            </a:fld>
            <a:endParaRPr lang="en-GB"/>
          </a:p>
        </p:txBody>
      </p:sp>
    </p:spTree>
    <p:extLst>
      <p:ext uri="{BB962C8B-B14F-4D97-AF65-F5344CB8AC3E}">
        <p14:creationId xmlns:p14="http://schemas.microsoft.com/office/powerpoint/2010/main" val="3225283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us to be able to use lambdas in Java, the argument that we’re replacing with a lambda needs to have a single function</a:t>
            </a:r>
          </a:p>
        </p:txBody>
      </p:sp>
      <p:sp>
        <p:nvSpPr>
          <p:cNvPr id="4" name="Slide Number Placeholder 3"/>
          <p:cNvSpPr>
            <a:spLocks noGrp="1"/>
          </p:cNvSpPr>
          <p:nvPr>
            <p:ph type="sldNum" sz="quarter" idx="5"/>
          </p:nvPr>
        </p:nvSpPr>
        <p:spPr/>
        <p:txBody>
          <a:bodyPr/>
          <a:lstStyle/>
          <a:p>
            <a:fld id="{A968CEAE-2408-4D18-A52B-E76CC18045A2}" type="slidenum">
              <a:rPr lang="en-GB" smtClean="0"/>
              <a:t>57</a:t>
            </a:fld>
            <a:endParaRPr lang="en-GB"/>
          </a:p>
        </p:txBody>
      </p:sp>
    </p:spTree>
    <p:extLst>
      <p:ext uri="{BB962C8B-B14F-4D97-AF65-F5344CB8AC3E}">
        <p14:creationId xmlns:p14="http://schemas.microsoft.com/office/powerpoint/2010/main" val="3951557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programmer. You want your computer to do stuff. With imperative programming, you make the computer do stuff by explicitly telling it each and every instruction. To make a cake in </a:t>
            </a:r>
            <a:r>
              <a:rPr lang="en-US" dirty="0" err="1"/>
              <a:t>reak</a:t>
            </a:r>
            <a:r>
              <a:rPr lang="en-US" dirty="0"/>
              <a:t>-life, you may create a step-by-step list with the following:</a:t>
            </a:r>
          </a:p>
        </p:txBody>
      </p:sp>
      <p:sp>
        <p:nvSpPr>
          <p:cNvPr id="4" name="Slide Number Placeholder 3"/>
          <p:cNvSpPr>
            <a:spLocks noGrp="1"/>
          </p:cNvSpPr>
          <p:nvPr>
            <p:ph type="sldNum" sz="quarter" idx="5"/>
          </p:nvPr>
        </p:nvSpPr>
        <p:spPr/>
        <p:txBody>
          <a:bodyPr/>
          <a:lstStyle/>
          <a:p>
            <a:fld id="{A968CEAE-2408-4D18-A52B-E76CC18045A2}" type="slidenum">
              <a:rPr lang="en-GB" smtClean="0"/>
              <a:t>3</a:t>
            </a:fld>
            <a:endParaRPr lang="en-GB"/>
          </a:p>
        </p:txBody>
      </p:sp>
    </p:spTree>
    <p:extLst>
      <p:ext uri="{BB962C8B-B14F-4D97-AF65-F5344CB8AC3E}">
        <p14:creationId xmlns:p14="http://schemas.microsoft.com/office/powerpoint/2010/main" val="14700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4</a:t>
            </a:fld>
            <a:endParaRPr lang="en-GB"/>
          </a:p>
        </p:txBody>
      </p:sp>
    </p:spTree>
    <p:extLst>
      <p:ext uri="{BB962C8B-B14F-4D97-AF65-F5344CB8AC3E}">
        <p14:creationId xmlns:p14="http://schemas.microsoft.com/office/powerpoint/2010/main" val="37949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programming is an extension of imperative programming. In procedural programming, we split step-by-step instructions into procedures. This lets us be more organized when specifying an algorithm (or a recipe), and it lets us re-use procedures.</a:t>
            </a:r>
          </a:p>
        </p:txBody>
      </p:sp>
      <p:sp>
        <p:nvSpPr>
          <p:cNvPr id="4" name="Slide Number Placeholder 3"/>
          <p:cNvSpPr>
            <a:spLocks noGrp="1"/>
          </p:cNvSpPr>
          <p:nvPr>
            <p:ph type="sldNum" sz="quarter" idx="5"/>
          </p:nvPr>
        </p:nvSpPr>
        <p:spPr/>
        <p:txBody>
          <a:bodyPr/>
          <a:lstStyle/>
          <a:p>
            <a:fld id="{A968CEAE-2408-4D18-A52B-E76CC18045A2}" type="slidenum">
              <a:rPr lang="en-GB" smtClean="0"/>
              <a:t>5</a:t>
            </a:fld>
            <a:endParaRPr lang="en-GB"/>
          </a:p>
        </p:txBody>
      </p:sp>
    </p:spTree>
    <p:extLst>
      <p:ext uri="{BB962C8B-B14F-4D97-AF65-F5344CB8AC3E}">
        <p14:creationId xmlns:p14="http://schemas.microsoft.com/office/powerpoint/2010/main" val="31508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6</a:t>
            </a:fld>
            <a:endParaRPr lang="en-GB"/>
          </a:p>
        </p:txBody>
      </p:sp>
    </p:spTree>
    <p:extLst>
      <p:ext uri="{BB962C8B-B14F-4D97-AF65-F5344CB8AC3E}">
        <p14:creationId xmlns:p14="http://schemas.microsoft.com/office/powerpoint/2010/main" val="347245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Programming is a paradigm you’ve seen and probably used before, but not to it’s full potential. In a language whose only paradigm is functional, there are no variable declarations. There are no </a:t>
            </a:r>
            <a:r>
              <a:rPr lang="en-US" dirty="0" err="1"/>
              <a:t>fors</a:t>
            </a:r>
            <a:r>
              <a:rPr lang="en-US" dirty="0"/>
              <a:t> and whiles. Higher Order Programming is a consequence of Functional Programming</a:t>
            </a:r>
          </a:p>
        </p:txBody>
      </p:sp>
      <p:sp>
        <p:nvSpPr>
          <p:cNvPr id="4" name="Slide Number Placeholder 3"/>
          <p:cNvSpPr>
            <a:spLocks noGrp="1"/>
          </p:cNvSpPr>
          <p:nvPr>
            <p:ph type="sldNum" sz="quarter" idx="5"/>
          </p:nvPr>
        </p:nvSpPr>
        <p:spPr/>
        <p:txBody>
          <a:bodyPr/>
          <a:lstStyle/>
          <a:p>
            <a:fld id="{A968CEAE-2408-4D18-A52B-E76CC18045A2}" type="slidenum">
              <a:rPr lang="en-GB" smtClean="0"/>
              <a:t>7</a:t>
            </a:fld>
            <a:endParaRPr lang="en-GB"/>
          </a:p>
        </p:txBody>
      </p:sp>
    </p:spTree>
    <p:extLst>
      <p:ext uri="{BB962C8B-B14F-4D97-AF65-F5344CB8AC3E}">
        <p14:creationId xmlns:p14="http://schemas.microsoft.com/office/powerpoint/2010/main" val="139793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exercise 3, we need to employ a Functional Programming strategy called “Tail Recursion”. Tail Recursion is used when we need the recursive calls to memorize some useful information. Recursion can be used to iterate over a list. But if we want to figure out what the biggest number is, we need to keep track of the biggest number found so far, much like we do in Imperative Programming. Nothing’s preventing us from creating an auxiliary function that has an extra argument: the biggest number found so far. This extra argument is called the “tail”</a:t>
            </a:r>
          </a:p>
        </p:txBody>
      </p:sp>
      <p:sp>
        <p:nvSpPr>
          <p:cNvPr id="4" name="Slide Number Placeholder 3"/>
          <p:cNvSpPr>
            <a:spLocks noGrp="1"/>
          </p:cNvSpPr>
          <p:nvPr>
            <p:ph type="sldNum" sz="quarter" idx="5"/>
          </p:nvPr>
        </p:nvSpPr>
        <p:spPr/>
        <p:txBody>
          <a:bodyPr/>
          <a:lstStyle/>
          <a:p>
            <a:fld id="{A968CEAE-2408-4D18-A52B-E76CC18045A2}" type="slidenum">
              <a:rPr lang="en-GB" smtClean="0"/>
              <a:t>12</a:t>
            </a:fld>
            <a:endParaRPr lang="en-GB"/>
          </a:p>
        </p:txBody>
      </p:sp>
    </p:spTree>
    <p:extLst>
      <p:ext uri="{BB962C8B-B14F-4D97-AF65-F5344CB8AC3E}">
        <p14:creationId xmlns:p14="http://schemas.microsoft.com/office/powerpoint/2010/main" val="48146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that employ the Logic Paradigm allow programmers to write logic clauses, often written as Facts and Rules. Without explicitly saying that </a:t>
            </a:r>
            <a:r>
              <a:rPr lang="en-US" dirty="0" err="1"/>
              <a:t>amy</a:t>
            </a:r>
            <a:r>
              <a:rPr lang="en-US" dirty="0"/>
              <a:t> is the grandparent of </a:t>
            </a:r>
            <a:r>
              <a:rPr lang="en-US" dirty="0" err="1"/>
              <a:t>jennifer</a:t>
            </a:r>
            <a:r>
              <a:rPr lang="en-US" dirty="0"/>
              <a:t>, Prolog can infer this fact if we query it.</a:t>
            </a:r>
          </a:p>
        </p:txBody>
      </p:sp>
      <p:sp>
        <p:nvSpPr>
          <p:cNvPr id="4" name="Slide Number Placeholder 3"/>
          <p:cNvSpPr>
            <a:spLocks noGrp="1"/>
          </p:cNvSpPr>
          <p:nvPr>
            <p:ph type="sldNum" sz="quarter" idx="5"/>
          </p:nvPr>
        </p:nvSpPr>
        <p:spPr/>
        <p:txBody>
          <a:bodyPr/>
          <a:lstStyle/>
          <a:p>
            <a:fld id="{A968CEAE-2408-4D18-A52B-E76CC18045A2}" type="slidenum">
              <a:rPr lang="en-GB" smtClean="0"/>
              <a:t>20</a:t>
            </a:fld>
            <a:endParaRPr lang="en-GB"/>
          </a:p>
        </p:txBody>
      </p:sp>
    </p:spTree>
    <p:extLst>
      <p:ext uri="{BB962C8B-B14F-4D97-AF65-F5344CB8AC3E}">
        <p14:creationId xmlns:p14="http://schemas.microsoft.com/office/powerpoint/2010/main" val="99014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no longer bound by values. They are bound by restrictions.</a:t>
            </a:r>
          </a:p>
        </p:txBody>
      </p:sp>
      <p:sp>
        <p:nvSpPr>
          <p:cNvPr id="4" name="Slide Number Placeholder 3"/>
          <p:cNvSpPr>
            <a:spLocks noGrp="1"/>
          </p:cNvSpPr>
          <p:nvPr>
            <p:ph type="sldNum" sz="quarter" idx="5"/>
          </p:nvPr>
        </p:nvSpPr>
        <p:spPr/>
        <p:txBody>
          <a:bodyPr/>
          <a:lstStyle/>
          <a:p>
            <a:fld id="{A968CEAE-2408-4D18-A52B-E76CC18045A2}" type="slidenum">
              <a:rPr lang="en-GB" smtClean="0"/>
              <a:t>25</a:t>
            </a:fld>
            <a:endParaRPr lang="en-GB"/>
          </a:p>
        </p:txBody>
      </p:sp>
    </p:spTree>
    <p:extLst>
      <p:ext uri="{BB962C8B-B14F-4D97-AF65-F5344CB8AC3E}">
        <p14:creationId xmlns:p14="http://schemas.microsoft.com/office/powerpoint/2010/main" val="348849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826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23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9234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406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5134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70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7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7/23/2022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9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7/23/2022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819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7/23/2022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05885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704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9325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7980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7/23/2022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89515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7/23/2022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194926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7/23/2022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8547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657AA7F-BE72-4467-897E-7A302F46504F}" type="datetimeFigureOut">
              <a:rPr lang="en-US" smtClean="0"/>
              <a:pPr/>
              <a:t>7/23/2022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570333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7/23/2022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855616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7/23/2022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5759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24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657AA7F-BE72-4467-897E-7A302F46504F}" type="datetimeFigureOut">
              <a:rPr lang="en-US" smtClean="0"/>
              <a:t>7/23/2022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42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060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455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745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0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09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7/23/2022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55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7/23/2022</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700878807"/>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57AA7F-BE72-4467-897E-7A302F46504F}" type="datetimeFigureOut">
              <a:rPr lang="en-US" smtClean="0"/>
              <a:pPr/>
              <a:t>7/23/2022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299596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3"/><Relationship Id="rId7" Type="http://schemas.openxmlformats.org/officeDocument/2006/relationships/image" Target="../media/image3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9.png"/><Relationship Id="rId5" Type="http://schemas.openxmlformats.org/officeDocument/2006/relationships/slideLayout" Target="../slideLayouts/slideLayout18.xml"/><Relationship Id="rId10" Type="http://schemas.openxmlformats.org/officeDocument/2006/relationships/image" Target="../media/image32.png"/><Relationship Id="rId4" Type="http://schemas.openxmlformats.org/officeDocument/2006/relationships/audio" Target="../media/media3.mp3"/><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2.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notesSlide" Target="../notesSlides/notesSlide10.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8.xml"/><Relationship Id="rId7" Type="http://schemas.openxmlformats.org/officeDocument/2006/relationships/image" Target="../media/image5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notesSlide" Target="../notesSlides/notesSlide11.xml"/><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5.png"/><Relationship Id="rId1" Type="http://schemas.microsoft.com/office/2007/relationships/media" Target="../media/media2.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notesSlide" Target="../notesSlides/notesSlide2.xml"/><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8.xml"/><Relationship Id="rId7" Type="http://schemas.openxmlformats.org/officeDocument/2006/relationships/diagramColors" Target="../diagrams/colors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diagramQuickStyle" Target="../diagrams/quickStyle4.xml"/><Relationship Id="rId11" Type="http://schemas.openxmlformats.org/officeDocument/2006/relationships/image" Target="../media/image12.png"/><Relationship Id="rId5" Type="http://schemas.openxmlformats.org/officeDocument/2006/relationships/diagramLayout" Target="../diagrams/layout4.xml"/><Relationship Id="rId10" Type="http://schemas.openxmlformats.org/officeDocument/2006/relationships/image" Target="../media/image42.png"/><Relationship Id="rId4" Type="http://schemas.openxmlformats.org/officeDocument/2006/relationships/diagramData" Target="../diagrams/data4.xml"/><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8.xml"/><Relationship Id="rId7" Type="http://schemas.openxmlformats.org/officeDocument/2006/relationships/image" Target="../media/image6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3.png"/><Relationship Id="rId5" Type="http://schemas.openxmlformats.org/officeDocument/2006/relationships/image" Target="../media/image62.png"/><Relationship Id="rId10" Type="http://schemas.microsoft.com/office/2007/relationships/hdphoto" Target="../media/hdphoto1.wdp"/><Relationship Id="rId4" Type="http://schemas.openxmlformats.org/officeDocument/2006/relationships/image" Target="../media/image61.png"/><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66.png"/><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13.wav"/><Relationship Id="rId7" Type="http://schemas.openxmlformats.org/officeDocument/2006/relationships/image" Target="../media/image12.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79.gif"/><Relationship Id="rId5" Type="http://schemas.openxmlformats.org/officeDocument/2006/relationships/slideLayout" Target="../slideLayouts/slideLayout18.xml"/><Relationship Id="rId4" Type="http://schemas.openxmlformats.org/officeDocument/2006/relationships/audio" Target="../media/media13.wav"/><Relationship Id="rId9" Type="http://schemas.openxmlformats.org/officeDocument/2006/relationships/image" Target="../media/image80.gif"/></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92.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xml"/><Relationship Id="rId5" Type="http://schemas.openxmlformats.org/officeDocument/2006/relationships/image" Target="../media/image78.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18.xml"/><Relationship Id="rId7" Type="http://schemas.openxmlformats.org/officeDocument/2006/relationships/image" Target="../media/image97.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gif"/><Relationship Id="rId1" Type="http://schemas.openxmlformats.org/officeDocument/2006/relationships/slideLayout" Target="../slideLayouts/slideLayout18.xml"/><Relationship Id="rId5" Type="http://schemas.openxmlformats.org/officeDocument/2006/relationships/image" Target="../media/image98.png"/><Relationship Id="rId4" Type="http://schemas.openxmlformats.org/officeDocument/2006/relationships/image" Target="../media/image101.gif"/></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2.png"/><Relationship Id="rId1" Type="http://schemas.openxmlformats.org/officeDocument/2006/relationships/slideLayout" Target="../slideLayouts/slideLayout18.xml"/><Relationship Id="rId6" Type="http://schemas.openxmlformats.org/officeDocument/2006/relationships/image" Target="../media/image95.png"/><Relationship Id="rId5" Type="http://schemas.openxmlformats.org/officeDocument/2006/relationships/image" Target="../media/image97.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2.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11.jpeg"/><Relationship Id="rId5" Type="http://schemas.openxmlformats.org/officeDocument/2006/relationships/image" Target="../media/image22.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113.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16.png"/><Relationship Id="rId5" Type="http://schemas.openxmlformats.org/officeDocument/2006/relationships/image" Target="../media/image89.png"/><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18.xml"/><Relationship Id="rId7" Type="http://schemas.openxmlformats.org/officeDocument/2006/relationships/image" Target="../media/image6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3.png"/><Relationship Id="rId11" Type="http://schemas.openxmlformats.org/officeDocument/2006/relationships/image" Target="../media/image123.jpeg"/><Relationship Id="rId5" Type="http://schemas.openxmlformats.org/officeDocument/2006/relationships/image" Target="../media/image122.png"/><Relationship Id="rId10" Type="http://schemas.openxmlformats.org/officeDocument/2006/relationships/image" Target="../media/image12.png"/><Relationship Id="rId4" Type="http://schemas.openxmlformats.org/officeDocument/2006/relationships/image" Target="../media/image121.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1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slideLayout" Target="../slideLayouts/slideLayout18.xml"/><Relationship Id="rId7" Type="http://schemas.openxmlformats.org/officeDocument/2006/relationships/image" Target="../media/image130.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2.png"/><Relationship Id="rId4" Type="http://schemas.openxmlformats.org/officeDocument/2006/relationships/image" Target="../media/image121.png"/><Relationship Id="rId9"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137.png"/></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8.xml"/><Relationship Id="rId5" Type="http://schemas.openxmlformats.org/officeDocument/2006/relationships/image" Target="../media/image141.png"/><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gif"/><Relationship Id="rId3" Type="http://schemas.microsoft.com/office/2007/relationships/media" Target="../media/media2.mp3"/><Relationship Id="rId7" Type="http://schemas.openxmlformats.org/officeDocument/2006/relationships/slideLayout" Target="../slideLayouts/slideLayout18.xml"/><Relationship Id="rId12" Type="http://schemas.openxmlformats.org/officeDocument/2006/relationships/image" Target="../media/image7.png"/><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audio" Target="../media/media18.mp3"/><Relationship Id="rId11" Type="http://schemas.openxmlformats.org/officeDocument/2006/relationships/image" Target="../media/image148.png"/><Relationship Id="rId5" Type="http://schemas.microsoft.com/office/2007/relationships/media" Target="../media/media18.mp3"/><Relationship Id="rId10" Type="http://schemas.openxmlformats.org/officeDocument/2006/relationships/image" Target="../media/image12.png"/><Relationship Id="rId4" Type="http://schemas.openxmlformats.org/officeDocument/2006/relationships/audio" Target="../media/media2.mp3"/><Relationship Id="rId9" Type="http://schemas.openxmlformats.org/officeDocument/2006/relationships/image" Target="../media/image147.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 blackboard with writing on it&#10;&#10;Description automatically generated with low confidence">
            <a:extLst>
              <a:ext uri="{FF2B5EF4-FFF2-40B4-BE49-F238E27FC236}">
                <a16:creationId xmlns:a16="http://schemas.microsoft.com/office/drawing/2014/main" id="{8D73BF50-2E35-8D26-E33B-46BFE4521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10"/>
            <a:ext cx="12192001"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2171" y="0"/>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9122" y="0"/>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380435B-03D5-3DF1-EFF7-54EBA4A09FED}"/>
              </a:ext>
            </a:extLst>
          </p:cNvPr>
          <p:cNvSpPr>
            <a:spLocks noGrp="1"/>
          </p:cNvSpPr>
          <p:nvPr>
            <p:ph type="ctrTitle"/>
          </p:nvPr>
        </p:nvSpPr>
        <p:spPr>
          <a:xfrm>
            <a:off x="3650746" y="1294326"/>
            <a:ext cx="4887459" cy="1826983"/>
          </a:xfrm>
        </p:spPr>
        <p:txBody>
          <a:bodyPr anchor="b">
            <a:normAutofit fontScale="90000"/>
          </a:bodyPr>
          <a:lstStyle/>
          <a:p>
            <a:r>
              <a:rPr lang="pt-PT" dirty="0" err="1"/>
              <a:t>Programming</a:t>
            </a:r>
            <a:r>
              <a:rPr lang="pt-PT" dirty="0"/>
              <a:t> Fundamentals &amp; </a:t>
            </a:r>
            <a:r>
              <a:rPr lang="pt-PT" dirty="0" err="1"/>
              <a:t>Higher</a:t>
            </a:r>
            <a:r>
              <a:rPr lang="pt-PT" dirty="0"/>
              <a:t> </a:t>
            </a:r>
            <a:r>
              <a:rPr lang="pt-PT" dirty="0" err="1"/>
              <a:t>Order</a:t>
            </a:r>
            <a:r>
              <a:rPr lang="pt-PT" dirty="0"/>
              <a:t> </a:t>
            </a:r>
            <a:r>
              <a:rPr lang="pt-PT" dirty="0" err="1"/>
              <a:t>Programming</a:t>
            </a:r>
            <a:endParaRPr lang="en-GB" dirty="0"/>
          </a:p>
        </p:txBody>
      </p:sp>
    </p:spTree>
    <p:extLst>
      <p:ext uri="{BB962C8B-B14F-4D97-AF65-F5344CB8AC3E}">
        <p14:creationId xmlns:p14="http://schemas.microsoft.com/office/powerpoint/2010/main" val="17622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77EE-B356-CC0B-F22F-64660367B95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1F1B027C-F267-1EB0-2201-448F1B5A8473}"/>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27AB433D-4A6A-B532-3584-45BE52C6C261}"/>
              </a:ext>
            </a:extLst>
          </p:cNvPr>
          <p:cNvPicPr>
            <a:picLocks noChangeAspect="1"/>
          </p:cNvPicPr>
          <p:nvPr/>
        </p:nvPicPr>
        <p:blipFill>
          <a:blip r:embed="rId2"/>
          <a:stretch>
            <a:fillRect/>
          </a:stretch>
        </p:blipFill>
        <p:spPr>
          <a:xfrm>
            <a:off x="86692" y="1328639"/>
            <a:ext cx="6430272" cy="271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21A3D753-80F9-68A7-D66B-99B6672B892C}"/>
              </a:ext>
            </a:extLst>
          </p:cNvPr>
          <p:cNvSpPr txBox="1"/>
          <p:nvPr/>
        </p:nvSpPr>
        <p:spPr>
          <a:xfrm>
            <a:off x="6481272" y="131384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a:t>
            </a:r>
          </a:p>
        </p:txBody>
      </p:sp>
      <p:sp>
        <p:nvSpPr>
          <p:cNvPr id="7" name="TextBox 6">
            <a:extLst>
              <a:ext uri="{FF2B5EF4-FFF2-40B4-BE49-F238E27FC236}">
                <a16:creationId xmlns:a16="http://schemas.microsoft.com/office/drawing/2014/main" id="{6FFA0061-D082-5C7E-59EF-DBE5C6E72A82}"/>
              </a:ext>
            </a:extLst>
          </p:cNvPr>
          <p:cNvSpPr txBox="1"/>
          <p:nvPr/>
        </p:nvSpPr>
        <p:spPr>
          <a:xfrm>
            <a:off x="856938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8" name="TextBox 7">
            <a:extLst>
              <a:ext uri="{FF2B5EF4-FFF2-40B4-BE49-F238E27FC236}">
                <a16:creationId xmlns:a16="http://schemas.microsoft.com/office/drawing/2014/main" id="{AE5AA72A-4D20-4732-38E3-2E02860A66CD}"/>
              </a:ext>
            </a:extLst>
          </p:cNvPr>
          <p:cNvSpPr txBox="1"/>
          <p:nvPr/>
        </p:nvSpPr>
        <p:spPr>
          <a:xfrm>
            <a:off x="6481272" y="1813809"/>
            <a:ext cx="4294765"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filter([3,4,6,7])</a:t>
            </a:r>
            <a:endParaRPr lang="en-US" dirty="0"/>
          </a:p>
        </p:txBody>
      </p:sp>
      <p:cxnSp>
        <p:nvCxnSpPr>
          <p:cNvPr id="10" name="Straight Connector 9">
            <a:extLst>
              <a:ext uri="{FF2B5EF4-FFF2-40B4-BE49-F238E27FC236}">
                <a16:creationId xmlns:a16="http://schemas.microsoft.com/office/drawing/2014/main" id="{E7135323-6778-B83F-782C-944695D39652}"/>
              </a:ext>
            </a:extLst>
          </p:cNvPr>
          <p:cNvCxnSpPr>
            <a:cxnSpLocks/>
          </p:cNvCxnSpPr>
          <p:nvPr/>
        </p:nvCxnSpPr>
        <p:spPr>
          <a:xfrm>
            <a:off x="5562600" y="3268133"/>
            <a:ext cx="753533"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F1CCA0A-2E99-A36A-5A8F-9DECB705FF7D}"/>
              </a:ext>
            </a:extLst>
          </p:cNvPr>
          <p:cNvSpPr txBox="1"/>
          <p:nvPr/>
        </p:nvSpPr>
        <p:spPr>
          <a:xfrm>
            <a:off x="6516964" y="2686141"/>
            <a:ext cx="129963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[2,3,4,6,7]</a:t>
            </a:r>
            <a:endParaRPr lang="en-US" dirty="0"/>
          </a:p>
        </p:txBody>
      </p:sp>
      <p:cxnSp>
        <p:nvCxnSpPr>
          <p:cNvPr id="14" name="Straight Connector 13">
            <a:extLst>
              <a:ext uri="{FF2B5EF4-FFF2-40B4-BE49-F238E27FC236}">
                <a16:creationId xmlns:a16="http://schemas.microsoft.com/office/drawing/2014/main" id="{DB6AFBB0-BA7C-781C-491F-0612B32DBC7A}"/>
              </a:ext>
            </a:extLst>
          </p:cNvPr>
          <p:cNvCxnSpPr>
            <a:cxnSpLocks/>
          </p:cNvCxnSpPr>
          <p:nvPr/>
        </p:nvCxnSpPr>
        <p:spPr>
          <a:xfrm>
            <a:off x="6858000" y="2980266"/>
            <a:ext cx="753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AB80512-C0E7-E11A-5365-BCC8C19786D3}"/>
              </a:ext>
            </a:extLst>
          </p:cNvPr>
          <p:cNvCxnSpPr/>
          <p:nvPr/>
        </p:nvCxnSpPr>
        <p:spPr>
          <a:xfrm flipV="1">
            <a:off x="6405072" y="3070271"/>
            <a:ext cx="452928" cy="2126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B671330-E8B6-6AF3-D188-BB6665C5BFAF}"/>
              </a:ext>
            </a:extLst>
          </p:cNvPr>
          <p:cNvSpPr txBox="1"/>
          <p:nvPr/>
        </p:nvSpPr>
        <p:spPr>
          <a:xfrm>
            <a:off x="6580560" y="2454871"/>
            <a:ext cx="1082348" cy="369332"/>
          </a:xfrm>
          <a:prstGeom prst="rect">
            <a:avLst/>
          </a:prstGeom>
          <a:noFill/>
        </p:spPr>
        <p:txBody>
          <a:bodyPr wrap="none" rtlCol="0">
            <a:spAutoFit/>
          </a:bodyPr>
          <a:lstStyle/>
          <a:p>
            <a:r>
              <a:rPr lang="en-US" dirty="0"/>
              <a:t>0 1 2 3 4</a:t>
            </a:r>
          </a:p>
        </p:txBody>
      </p:sp>
      <p:cxnSp>
        <p:nvCxnSpPr>
          <p:cNvPr id="19" name="Straight Connector 18">
            <a:extLst>
              <a:ext uri="{FF2B5EF4-FFF2-40B4-BE49-F238E27FC236}">
                <a16:creationId xmlns:a16="http://schemas.microsoft.com/office/drawing/2014/main" id="{9977720D-58BD-831B-C856-1F0A0C8CDE14}"/>
              </a:ext>
            </a:extLst>
          </p:cNvPr>
          <p:cNvCxnSpPr/>
          <p:nvPr/>
        </p:nvCxnSpPr>
        <p:spPr>
          <a:xfrm flipV="1">
            <a:off x="6858000" y="2454871"/>
            <a:ext cx="0" cy="18466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B365902-87B4-DAA4-21A5-ABB5C75388B8}"/>
              </a:ext>
            </a:extLst>
          </p:cNvPr>
          <p:cNvCxnSpPr>
            <a:cxnSpLocks/>
            <a:stCxn id="17" idx="0"/>
          </p:cNvCxnSpPr>
          <p:nvPr/>
        </p:nvCxnSpPr>
        <p:spPr>
          <a:xfrm flipH="1">
            <a:off x="6858000" y="2454871"/>
            <a:ext cx="263734" cy="0"/>
          </a:xfrm>
          <a:prstGeom prst="line">
            <a:avLst/>
          </a:prstGeom>
        </p:spPr>
        <p:style>
          <a:lnRef idx="1">
            <a:schemeClr val="accent6"/>
          </a:lnRef>
          <a:fillRef idx="0">
            <a:schemeClr val="accent6"/>
          </a:fillRef>
          <a:effectRef idx="0">
            <a:schemeClr val="accent6"/>
          </a:effectRef>
          <a:fontRef idx="minor">
            <a:schemeClr val="tx1"/>
          </a:fontRef>
        </p:style>
      </p:cxnSp>
      <p:sp>
        <p:nvSpPr>
          <p:cNvPr id="23" name="Frame 22">
            <a:extLst>
              <a:ext uri="{FF2B5EF4-FFF2-40B4-BE49-F238E27FC236}">
                <a16:creationId xmlns:a16="http://schemas.microsoft.com/office/drawing/2014/main" id="{064A7DA9-A9F7-86C7-0C18-D1450FE3A5ED}"/>
              </a:ext>
            </a:extLst>
          </p:cNvPr>
          <p:cNvSpPr/>
          <p:nvPr/>
        </p:nvSpPr>
        <p:spPr>
          <a:xfrm>
            <a:off x="6807653" y="2410864"/>
            <a:ext cx="932100" cy="682671"/>
          </a:xfrm>
          <a:prstGeom prst="frame">
            <a:avLst>
              <a:gd name="adj1" fmla="val 1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EB090CCC-E6A1-69BD-6E01-D824E6EB60F4}"/>
              </a:ext>
            </a:extLst>
          </p:cNvPr>
          <p:cNvCxnSpPr>
            <a:stCxn id="23" idx="3"/>
          </p:cNvCxnSpPr>
          <p:nvPr/>
        </p:nvCxnSpPr>
        <p:spPr>
          <a:xfrm flipV="1">
            <a:off x="7739753" y="2183141"/>
            <a:ext cx="2284780" cy="569059"/>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F516A2D4-B408-9677-A9CD-518BAE1D5EC1}"/>
              </a:ext>
            </a:extLst>
          </p:cNvPr>
          <p:cNvSpPr txBox="1"/>
          <p:nvPr/>
        </p:nvSpPr>
        <p:spPr>
          <a:xfrm>
            <a:off x="6516964" y="2244543"/>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[3,4,6,7]</a:t>
            </a:r>
          </a:p>
        </p:txBody>
      </p:sp>
      <p:sp>
        <p:nvSpPr>
          <p:cNvPr id="27" name="TextBox 26">
            <a:extLst>
              <a:ext uri="{FF2B5EF4-FFF2-40B4-BE49-F238E27FC236}">
                <a16:creationId xmlns:a16="http://schemas.microsoft.com/office/drawing/2014/main" id="{5A2180EC-2336-8CD6-C524-26FCAA2984BA}"/>
              </a:ext>
            </a:extLst>
          </p:cNvPr>
          <p:cNvSpPr txBox="1"/>
          <p:nvPr/>
        </p:nvSpPr>
        <p:spPr>
          <a:xfrm>
            <a:off x="8605079" y="2244543"/>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28" name="TextBox 27">
            <a:extLst>
              <a:ext uri="{FF2B5EF4-FFF2-40B4-BE49-F238E27FC236}">
                <a16:creationId xmlns:a16="http://schemas.microsoft.com/office/drawing/2014/main" id="{31AA2999-7C68-F670-1812-306F6066BC61}"/>
              </a:ext>
            </a:extLst>
          </p:cNvPr>
          <p:cNvSpPr txBox="1"/>
          <p:nvPr/>
        </p:nvSpPr>
        <p:spPr>
          <a:xfrm>
            <a:off x="6475073" y="2680544"/>
            <a:ext cx="434285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filter([4,6,7])</a:t>
            </a:r>
            <a:endParaRPr lang="en-US" dirty="0"/>
          </a:p>
        </p:txBody>
      </p:sp>
      <p:sp>
        <p:nvSpPr>
          <p:cNvPr id="29" name="TextBox 28">
            <a:extLst>
              <a:ext uri="{FF2B5EF4-FFF2-40B4-BE49-F238E27FC236}">
                <a16:creationId xmlns:a16="http://schemas.microsoft.com/office/drawing/2014/main" id="{05516A10-D851-FDEF-33B2-C74000C0CE01}"/>
              </a:ext>
            </a:extLst>
          </p:cNvPr>
          <p:cNvSpPr txBox="1"/>
          <p:nvPr/>
        </p:nvSpPr>
        <p:spPr>
          <a:xfrm>
            <a:off x="6516964" y="3136940"/>
            <a:ext cx="131157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[4,6,7]</a:t>
            </a:r>
          </a:p>
        </p:txBody>
      </p:sp>
      <p:sp>
        <p:nvSpPr>
          <p:cNvPr id="30" name="TextBox 29">
            <a:extLst>
              <a:ext uri="{FF2B5EF4-FFF2-40B4-BE49-F238E27FC236}">
                <a16:creationId xmlns:a16="http://schemas.microsoft.com/office/drawing/2014/main" id="{6CC33960-B130-D43B-0C7D-DF8EFB7DACBC}"/>
              </a:ext>
            </a:extLst>
          </p:cNvPr>
          <p:cNvSpPr txBox="1"/>
          <p:nvPr/>
        </p:nvSpPr>
        <p:spPr>
          <a:xfrm>
            <a:off x="8605079" y="3136940"/>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31" name="TextBox 30">
            <a:extLst>
              <a:ext uri="{FF2B5EF4-FFF2-40B4-BE49-F238E27FC236}">
                <a16:creationId xmlns:a16="http://schemas.microsoft.com/office/drawing/2014/main" id="{3EB224F3-7BE6-A769-CAA1-8BC534551F94}"/>
              </a:ext>
            </a:extLst>
          </p:cNvPr>
          <p:cNvSpPr txBox="1"/>
          <p:nvPr/>
        </p:nvSpPr>
        <p:spPr>
          <a:xfrm>
            <a:off x="0" y="4026900"/>
            <a:ext cx="4506362"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filter([6,7])</a:t>
            </a:r>
            <a:endParaRPr lang="en-US" dirty="0"/>
          </a:p>
        </p:txBody>
      </p:sp>
      <p:sp>
        <p:nvSpPr>
          <p:cNvPr id="32" name="TextBox 31">
            <a:extLst>
              <a:ext uri="{FF2B5EF4-FFF2-40B4-BE49-F238E27FC236}">
                <a16:creationId xmlns:a16="http://schemas.microsoft.com/office/drawing/2014/main" id="{A8E04483-06A8-29A5-33AE-7F90E844BD43}"/>
              </a:ext>
            </a:extLst>
          </p:cNvPr>
          <p:cNvSpPr txBox="1"/>
          <p:nvPr/>
        </p:nvSpPr>
        <p:spPr>
          <a:xfrm>
            <a:off x="41891" y="4339361"/>
            <a:ext cx="11192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[6,7]</a:t>
            </a:r>
          </a:p>
        </p:txBody>
      </p:sp>
      <p:sp>
        <p:nvSpPr>
          <p:cNvPr id="33" name="TextBox 32">
            <a:extLst>
              <a:ext uri="{FF2B5EF4-FFF2-40B4-BE49-F238E27FC236}">
                <a16:creationId xmlns:a16="http://schemas.microsoft.com/office/drawing/2014/main" id="{FEE94E76-C2BE-9F33-9F92-62A9D8CA8B28}"/>
              </a:ext>
            </a:extLst>
          </p:cNvPr>
          <p:cNvSpPr txBox="1"/>
          <p:nvPr/>
        </p:nvSpPr>
        <p:spPr>
          <a:xfrm>
            <a:off x="2130006" y="433936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34" name="TextBox 33">
            <a:extLst>
              <a:ext uri="{FF2B5EF4-FFF2-40B4-BE49-F238E27FC236}">
                <a16:creationId xmlns:a16="http://schemas.microsoft.com/office/drawing/2014/main" id="{EAEC763C-DF19-7387-3108-1CAFB4B4E731}"/>
              </a:ext>
            </a:extLst>
          </p:cNvPr>
          <p:cNvSpPr txBox="1"/>
          <p:nvPr/>
        </p:nvSpPr>
        <p:spPr>
          <a:xfrm>
            <a:off x="0" y="4640359"/>
            <a:ext cx="5054589"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filter([7])</a:t>
            </a:r>
            <a:endParaRPr lang="en-US" dirty="0"/>
          </a:p>
        </p:txBody>
      </p:sp>
      <p:sp>
        <p:nvSpPr>
          <p:cNvPr id="35" name="TextBox 34">
            <a:extLst>
              <a:ext uri="{FF2B5EF4-FFF2-40B4-BE49-F238E27FC236}">
                <a16:creationId xmlns:a16="http://schemas.microsoft.com/office/drawing/2014/main" id="{B3001F87-3919-30B7-A19F-CDCB928A0AB5}"/>
              </a:ext>
            </a:extLst>
          </p:cNvPr>
          <p:cNvSpPr txBox="1"/>
          <p:nvPr/>
        </p:nvSpPr>
        <p:spPr>
          <a:xfrm>
            <a:off x="41891" y="5004411"/>
            <a:ext cx="92685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a:t>
            </a:r>
          </a:p>
        </p:txBody>
      </p:sp>
      <p:sp>
        <p:nvSpPr>
          <p:cNvPr id="36" name="TextBox 35">
            <a:extLst>
              <a:ext uri="{FF2B5EF4-FFF2-40B4-BE49-F238E27FC236}">
                <a16:creationId xmlns:a16="http://schemas.microsoft.com/office/drawing/2014/main" id="{7721BC83-F07C-7014-3367-7B38AADFCD19}"/>
              </a:ext>
            </a:extLst>
          </p:cNvPr>
          <p:cNvSpPr txBox="1"/>
          <p:nvPr/>
        </p:nvSpPr>
        <p:spPr>
          <a:xfrm>
            <a:off x="2130006" y="500441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a:t>
            </a:r>
          </a:p>
        </p:txBody>
      </p:sp>
      <p:sp>
        <p:nvSpPr>
          <p:cNvPr id="37" name="TextBox 36">
            <a:extLst>
              <a:ext uri="{FF2B5EF4-FFF2-40B4-BE49-F238E27FC236}">
                <a16:creationId xmlns:a16="http://schemas.microsoft.com/office/drawing/2014/main" id="{F2DC739E-C0E6-90AC-BC2D-E66761399D5F}"/>
              </a:ext>
            </a:extLst>
          </p:cNvPr>
          <p:cNvSpPr txBox="1"/>
          <p:nvPr/>
        </p:nvSpPr>
        <p:spPr>
          <a:xfrm>
            <a:off x="-1" y="5344695"/>
            <a:ext cx="4862228"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a:t>
            </a:r>
            <a:endParaRPr lang="en-US" dirty="0"/>
          </a:p>
        </p:txBody>
      </p:sp>
      <p:sp>
        <p:nvSpPr>
          <p:cNvPr id="38" name="TextBox 37">
            <a:extLst>
              <a:ext uri="{FF2B5EF4-FFF2-40B4-BE49-F238E27FC236}">
                <a16:creationId xmlns:a16="http://schemas.microsoft.com/office/drawing/2014/main" id="{6BAC8343-E408-1444-1C74-7C2A8DED7981}"/>
              </a:ext>
            </a:extLst>
          </p:cNvPr>
          <p:cNvSpPr txBox="1"/>
          <p:nvPr/>
        </p:nvSpPr>
        <p:spPr>
          <a:xfrm>
            <a:off x="41891" y="5680177"/>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39" name="TextBox 38">
            <a:extLst>
              <a:ext uri="{FF2B5EF4-FFF2-40B4-BE49-F238E27FC236}">
                <a16:creationId xmlns:a16="http://schemas.microsoft.com/office/drawing/2014/main" id="{8F71C5D5-B196-B30D-5D4C-CC251D7A9098}"/>
              </a:ext>
            </a:extLst>
          </p:cNvPr>
          <p:cNvSpPr txBox="1"/>
          <p:nvPr/>
        </p:nvSpPr>
        <p:spPr>
          <a:xfrm>
            <a:off x="2130006" y="5680177"/>
            <a:ext cx="3432594"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dirty="0">
              <a:ln w="0"/>
              <a:solidFill>
                <a:schemeClr val="accent1"/>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52F0AD15-749D-B5BB-AB7D-9DF5CC5B753A}"/>
              </a:ext>
            </a:extLst>
          </p:cNvPr>
          <p:cNvSpPr txBox="1"/>
          <p:nvPr/>
        </p:nvSpPr>
        <p:spPr>
          <a:xfrm>
            <a:off x="24763" y="6032766"/>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43" name="Straight Arrow Connector 42">
            <a:extLst>
              <a:ext uri="{FF2B5EF4-FFF2-40B4-BE49-F238E27FC236}">
                <a16:creationId xmlns:a16="http://schemas.microsoft.com/office/drawing/2014/main" id="{1920D262-56E3-933B-E585-2F686FB75B5A}"/>
              </a:ext>
            </a:extLst>
          </p:cNvPr>
          <p:cNvCxnSpPr/>
          <p:nvPr/>
        </p:nvCxnSpPr>
        <p:spPr>
          <a:xfrm>
            <a:off x="4087265" y="6220638"/>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4" name="TextBox 43">
            <a:extLst>
              <a:ext uri="{FF2B5EF4-FFF2-40B4-BE49-F238E27FC236}">
                <a16:creationId xmlns:a16="http://schemas.microsoft.com/office/drawing/2014/main" id="{25B5E264-C8D6-3EE6-3756-01D2738BA352}"/>
              </a:ext>
            </a:extLst>
          </p:cNvPr>
          <p:cNvSpPr txBox="1"/>
          <p:nvPr/>
        </p:nvSpPr>
        <p:spPr>
          <a:xfrm>
            <a:off x="6852930" y="6025597"/>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spTree>
    <p:extLst>
      <p:ext uri="{BB962C8B-B14F-4D97-AF65-F5344CB8AC3E}">
        <p14:creationId xmlns:p14="http://schemas.microsoft.com/office/powerpoint/2010/main" val="173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500"/>
                                        <p:tgtEl>
                                          <p:spTgt spid="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3" grpId="1"/>
      <p:bldP spid="17" grpId="0"/>
      <p:bldP spid="17" grpId="1"/>
      <p:bldP spid="23" grpId="0" animBg="1"/>
      <p:bldP spid="23" grpId="1"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CC1B-19F0-58EC-9BCD-ECB8566CEDD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exercises</a:t>
            </a:r>
          </a:p>
        </p:txBody>
      </p:sp>
      <p:pic>
        <p:nvPicPr>
          <p:cNvPr id="2050" name="Picture 2" descr="The human brain – Maropeng and Sterkfontein Caves">
            <a:extLst>
              <a:ext uri="{FF2B5EF4-FFF2-40B4-BE49-F238E27FC236}">
                <a16:creationId xmlns:a16="http://schemas.microsoft.com/office/drawing/2014/main" id="{E14CDA65-0A4A-87C3-DF8C-9205C1E10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150" y="2658533"/>
            <a:ext cx="6387570" cy="4591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 on Cool Pics">
            <a:extLst>
              <a:ext uri="{FF2B5EF4-FFF2-40B4-BE49-F238E27FC236}">
                <a16:creationId xmlns:a16="http://schemas.microsoft.com/office/drawing/2014/main" id="{277F005D-D9F5-B9AC-19AA-CEA615EA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67" y="3429000"/>
            <a:ext cx="6936054" cy="393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16ADE-452D-3867-D75A-392C0E69145D}"/>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a:p>
            <a:pPr marL="285750" indent="-285750">
              <a:buFont typeface="Arial" panose="020B0604020202020204" pitchFamily="34" charset="0"/>
              <a:buChar char="•"/>
            </a:pPr>
            <a:r>
              <a:rPr lang="en-US" dirty="0"/>
              <a:t>Exercise 1 and 2. If you quickly solved them, solve Exercise 3 (warning: it’s hard!)</a:t>
            </a:r>
          </a:p>
        </p:txBody>
      </p:sp>
    </p:spTree>
    <p:extLst>
      <p:ext uri="{BB962C8B-B14F-4D97-AF65-F5344CB8AC3E}">
        <p14:creationId xmlns:p14="http://schemas.microsoft.com/office/powerpoint/2010/main" val="8069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829-5DCB-A338-241A-A7F25409A96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2A73B3B-D1FB-8FEC-6495-611AC292EA9B}"/>
              </a:ext>
            </a:extLst>
          </p:cNvPr>
          <p:cNvSpPr txBox="1"/>
          <p:nvPr/>
        </p:nvSpPr>
        <p:spPr>
          <a:xfrm flipH="1">
            <a:off x="4561840" y="758613"/>
            <a:ext cx="3068320" cy="646331"/>
          </a:xfrm>
          <a:prstGeom prst="rect">
            <a:avLst/>
          </a:prstGeom>
          <a:noFill/>
        </p:spPr>
        <p:txBody>
          <a:bodyPr wrap="square" rtlCol="0">
            <a:spAutoFit/>
          </a:bodyPr>
          <a:lstStyle/>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Tail recursion</a:t>
            </a:r>
          </a:p>
        </p:txBody>
      </p:sp>
      <p:sp>
        <p:nvSpPr>
          <p:cNvPr id="4" name="TextBox 3">
            <a:extLst>
              <a:ext uri="{FF2B5EF4-FFF2-40B4-BE49-F238E27FC236}">
                <a16:creationId xmlns:a16="http://schemas.microsoft.com/office/drawing/2014/main" id="{E17B917D-0B00-729D-F26B-2696217C5DFA}"/>
              </a:ext>
            </a:extLst>
          </p:cNvPr>
          <p:cNvSpPr txBox="1"/>
          <p:nvPr/>
        </p:nvSpPr>
        <p:spPr>
          <a:xfrm>
            <a:off x="-86693" y="1323371"/>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(exercise 3): Getting the biggest number in a list</a:t>
            </a:r>
            <a:r>
              <a:rPr lang="en-US" dirty="0"/>
              <a:t> (in Python)</a:t>
            </a:r>
          </a:p>
        </p:txBody>
      </p:sp>
      <p:pic>
        <p:nvPicPr>
          <p:cNvPr id="6" name="Picture 5">
            <a:extLst>
              <a:ext uri="{FF2B5EF4-FFF2-40B4-BE49-F238E27FC236}">
                <a16:creationId xmlns:a16="http://schemas.microsoft.com/office/drawing/2014/main" id="{12E6FAB1-F92C-0761-9E40-158E2E8F5327}"/>
              </a:ext>
            </a:extLst>
          </p:cNvPr>
          <p:cNvPicPr>
            <a:picLocks noChangeAspect="1"/>
          </p:cNvPicPr>
          <p:nvPr/>
        </p:nvPicPr>
        <p:blipFill>
          <a:blip r:embed="rId3"/>
          <a:stretch>
            <a:fillRect/>
          </a:stretch>
        </p:blipFill>
        <p:spPr>
          <a:xfrm>
            <a:off x="109099" y="1760247"/>
            <a:ext cx="5021893" cy="36169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93509C0-A0DD-2615-13E3-035BFA785716}"/>
              </a:ext>
            </a:extLst>
          </p:cNvPr>
          <p:cNvSpPr txBox="1"/>
          <p:nvPr/>
        </p:nvSpPr>
        <p:spPr>
          <a:xfrm>
            <a:off x="5182964" y="1743429"/>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0" name="TextBox 9">
            <a:extLst>
              <a:ext uri="{FF2B5EF4-FFF2-40B4-BE49-F238E27FC236}">
                <a16:creationId xmlns:a16="http://schemas.microsoft.com/office/drawing/2014/main" id="{0016951B-2990-C698-5569-76FA6884464B}"/>
              </a:ext>
            </a:extLst>
          </p:cNvPr>
          <p:cNvSpPr txBox="1"/>
          <p:nvPr/>
        </p:nvSpPr>
        <p:spPr>
          <a:xfrm>
            <a:off x="5182964" y="22433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([4,6,5,100,75], -∞)</a:t>
            </a:r>
            <a:endParaRPr lang="en-US" dirty="0"/>
          </a:p>
        </p:txBody>
      </p:sp>
      <p:sp>
        <p:nvSpPr>
          <p:cNvPr id="12" name="TextBox 11">
            <a:extLst>
              <a:ext uri="{FF2B5EF4-FFF2-40B4-BE49-F238E27FC236}">
                <a16:creationId xmlns:a16="http://schemas.microsoft.com/office/drawing/2014/main" id="{88454FF5-0C1B-2E76-1316-32C06AECD799}"/>
              </a:ext>
            </a:extLst>
          </p:cNvPr>
          <p:cNvSpPr txBox="1"/>
          <p:nvPr/>
        </p:nvSpPr>
        <p:spPr>
          <a:xfrm>
            <a:off x="5190060" y="2588331"/>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3" name="TextBox 12">
            <a:extLst>
              <a:ext uri="{FF2B5EF4-FFF2-40B4-BE49-F238E27FC236}">
                <a16:creationId xmlns:a16="http://schemas.microsoft.com/office/drawing/2014/main" id="{275E3BD1-5918-6830-5035-47B002630B90}"/>
              </a:ext>
            </a:extLst>
          </p:cNvPr>
          <p:cNvSpPr txBox="1"/>
          <p:nvPr/>
        </p:nvSpPr>
        <p:spPr>
          <a:xfrm>
            <a:off x="7278175" y="25883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4</a:t>
            </a:r>
          </a:p>
        </p:txBody>
      </p:sp>
      <p:sp>
        <p:nvSpPr>
          <p:cNvPr id="14" name="TextBox 13">
            <a:extLst>
              <a:ext uri="{FF2B5EF4-FFF2-40B4-BE49-F238E27FC236}">
                <a16:creationId xmlns:a16="http://schemas.microsoft.com/office/drawing/2014/main" id="{2EDA74DA-A946-3E37-1EDC-C02FA0F04E9B}"/>
              </a:ext>
            </a:extLst>
          </p:cNvPr>
          <p:cNvSpPr txBox="1"/>
          <p:nvPr/>
        </p:nvSpPr>
        <p:spPr>
          <a:xfrm>
            <a:off x="5175868" y="295766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([6,5,100,75], 4)</a:t>
            </a:r>
            <a:endParaRPr lang="en-US" dirty="0"/>
          </a:p>
        </p:txBody>
      </p:sp>
      <p:sp>
        <p:nvSpPr>
          <p:cNvPr id="15" name="TextBox 14">
            <a:extLst>
              <a:ext uri="{FF2B5EF4-FFF2-40B4-BE49-F238E27FC236}">
                <a16:creationId xmlns:a16="http://schemas.microsoft.com/office/drawing/2014/main" id="{B81104FB-6E7E-9B8D-BB6F-1AD70C32AC13}"/>
              </a:ext>
            </a:extLst>
          </p:cNvPr>
          <p:cNvSpPr txBox="1"/>
          <p:nvPr/>
        </p:nvSpPr>
        <p:spPr>
          <a:xfrm>
            <a:off x="5182964" y="3302597"/>
            <a:ext cx="188865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[6,5,100,75]</a:t>
            </a:r>
          </a:p>
        </p:txBody>
      </p:sp>
      <p:sp>
        <p:nvSpPr>
          <p:cNvPr id="16" name="TextBox 15">
            <a:extLst>
              <a:ext uri="{FF2B5EF4-FFF2-40B4-BE49-F238E27FC236}">
                <a16:creationId xmlns:a16="http://schemas.microsoft.com/office/drawing/2014/main" id="{294532FA-FF67-FD92-2485-A4A725920531}"/>
              </a:ext>
            </a:extLst>
          </p:cNvPr>
          <p:cNvSpPr txBox="1"/>
          <p:nvPr/>
        </p:nvSpPr>
        <p:spPr>
          <a:xfrm>
            <a:off x="7271079" y="330259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17" name="TextBox 16">
            <a:extLst>
              <a:ext uri="{FF2B5EF4-FFF2-40B4-BE49-F238E27FC236}">
                <a16:creationId xmlns:a16="http://schemas.microsoft.com/office/drawing/2014/main" id="{3602B846-F5C9-9759-9612-64538804F0F2}"/>
              </a:ext>
            </a:extLst>
          </p:cNvPr>
          <p:cNvSpPr txBox="1"/>
          <p:nvPr/>
        </p:nvSpPr>
        <p:spPr>
          <a:xfrm>
            <a:off x="5168772" y="36422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([5,100,75], 6)</a:t>
            </a:r>
            <a:endParaRPr lang="en-US" dirty="0"/>
          </a:p>
        </p:txBody>
      </p:sp>
      <p:sp>
        <p:nvSpPr>
          <p:cNvPr id="18" name="TextBox 17">
            <a:extLst>
              <a:ext uri="{FF2B5EF4-FFF2-40B4-BE49-F238E27FC236}">
                <a16:creationId xmlns:a16="http://schemas.microsoft.com/office/drawing/2014/main" id="{97C672EC-DFB3-A8B5-71DE-85D4E99D7681}"/>
              </a:ext>
            </a:extLst>
          </p:cNvPr>
          <p:cNvSpPr txBox="1"/>
          <p:nvPr/>
        </p:nvSpPr>
        <p:spPr>
          <a:xfrm>
            <a:off x="5175868" y="398723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[5,100,75]</a:t>
            </a:r>
          </a:p>
        </p:txBody>
      </p:sp>
      <p:sp>
        <p:nvSpPr>
          <p:cNvPr id="19" name="TextBox 18">
            <a:extLst>
              <a:ext uri="{FF2B5EF4-FFF2-40B4-BE49-F238E27FC236}">
                <a16:creationId xmlns:a16="http://schemas.microsoft.com/office/drawing/2014/main" id="{E357E187-3BAC-BCF3-5C65-056261AC22AA}"/>
              </a:ext>
            </a:extLst>
          </p:cNvPr>
          <p:cNvSpPr txBox="1"/>
          <p:nvPr/>
        </p:nvSpPr>
        <p:spPr>
          <a:xfrm>
            <a:off x="7263983" y="39872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5</a:t>
            </a:r>
          </a:p>
        </p:txBody>
      </p:sp>
      <p:sp>
        <p:nvSpPr>
          <p:cNvPr id="20" name="TextBox 19">
            <a:extLst>
              <a:ext uri="{FF2B5EF4-FFF2-40B4-BE49-F238E27FC236}">
                <a16:creationId xmlns:a16="http://schemas.microsoft.com/office/drawing/2014/main" id="{C72D4F68-60D6-3A07-42BC-06A9E5FC0B55}"/>
              </a:ext>
            </a:extLst>
          </p:cNvPr>
          <p:cNvSpPr txBox="1"/>
          <p:nvPr/>
        </p:nvSpPr>
        <p:spPr>
          <a:xfrm>
            <a:off x="5168772" y="431481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([100,75], 6)</a:t>
            </a:r>
            <a:endParaRPr lang="en-US" dirty="0"/>
          </a:p>
        </p:txBody>
      </p:sp>
      <p:sp>
        <p:nvSpPr>
          <p:cNvPr id="21" name="TextBox 20">
            <a:extLst>
              <a:ext uri="{FF2B5EF4-FFF2-40B4-BE49-F238E27FC236}">
                <a16:creationId xmlns:a16="http://schemas.microsoft.com/office/drawing/2014/main" id="{0DE2B2E7-B004-9D38-C675-048D8E9E2EC1}"/>
              </a:ext>
            </a:extLst>
          </p:cNvPr>
          <p:cNvSpPr txBox="1"/>
          <p:nvPr/>
        </p:nvSpPr>
        <p:spPr>
          <a:xfrm>
            <a:off x="5175868" y="4659744"/>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[100,75]</a:t>
            </a:r>
          </a:p>
        </p:txBody>
      </p:sp>
      <p:sp>
        <p:nvSpPr>
          <p:cNvPr id="22" name="TextBox 21">
            <a:extLst>
              <a:ext uri="{FF2B5EF4-FFF2-40B4-BE49-F238E27FC236}">
                <a16:creationId xmlns:a16="http://schemas.microsoft.com/office/drawing/2014/main" id="{BBF79636-C5AC-4368-DE06-B6EB419F838F}"/>
              </a:ext>
            </a:extLst>
          </p:cNvPr>
          <p:cNvSpPr txBox="1"/>
          <p:nvPr/>
        </p:nvSpPr>
        <p:spPr>
          <a:xfrm>
            <a:off x="7263983" y="4659744"/>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100</a:t>
            </a:r>
          </a:p>
        </p:txBody>
      </p:sp>
      <p:sp>
        <p:nvSpPr>
          <p:cNvPr id="23" name="TextBox 22">
            <a:extLst>
              <a:ext uri="{FF2B5EF4-FFF2-40B4-BE49-F238E27FC236}">
                <a16:creationId xmlns:a16="http://schemas.microsoft.com/office/drawing/2014/main" id="{9EA4BA43-5783-0445-1851-ED0E98C5AB29}"/>
              </a:ext>
            </a:extLst>
          </p:cNvPr>
          <p:cNvSpPr txBox="1"/>
          <p:nvPr/>
        </p:nvSpPr>
        <p:spPr>
          <a:xfrm>
            <a:off x="5190060" y="498732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([75], 100)</a:t>
            </a:r>
            <a:endParaRPr lang="en-US" dirty="0"/>
          </a:p>
        </p:txBody>
      </p:sp>
      <p:sp>
        <p:nvSpPr>
          <p:cNvPr id="24" name="TextBox 23">
            <a:extLst>
              <a:ext uri="{FF2B5EF4-FFF2-40B4-BE49-F238E27FC236}">
                <a16:creationId xmlns:a16="http://schemas.microsoft.com/office/drawing/2014/main" id="{03E52135-2A3E-52C5-D392-A031127E6392}"/>
              </a:ext>
            </a:extLst>
          </p:cNvPr>
          <p:cNvSpPr txBox="1"/>
          <p:nvPr/>
        </p:nvSpPr>
        <p:spPr>
          <a:xfrm>
            <a:off x="5197156" y="5332257"/>
            <a:ext cx="105509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[75]</a:t>
            </a:r>
          </a:p>
        </p:txBody>
      </p:sp>
      <p:sp>
        <p:nvSpPr>
          <p:cNvPr id="25" name="TextBox 24">
            <a:extLst>
              <a:ext uri="{FF2B5EF4-FFF2-40B4-BE49-F238E27FC236}">
                <a16:creationId xmlns:a16="http://schemas.microsoft.com/office/drawing/2014/main" id="{D1129EFB-8DDE-7392-B7D2-98E0F50BD95F}"/>
              </a:ext>
            </a:extLst>
          </p:cNvPr>
          <p:cNvSpPr txBox="1"/>
          <p:nvPr/>
        </p:nvSpPr>
        <p:spPr>
          <a:xfrm>
            <a:off x="7285271" y="533225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75</a:t>
            </a:r>
          </a:p>
        </p:txBody>
      </p:sp>
      <p:sp>
        <p:nvSpPr>
          <p:cNvPr id="26" name="TextBox 25">
            <a:extLst>
              <a:ext uri="{FF2B5EF4-FFF2-40B4-BE49-F238E27FC236}">
                <a16:creationId xmlns:a16="http://schemas.microsoft.com/office/drawing/2014/main" id="{8D3731ED-8D41-46EC-FF9B-058AE3A09614}"/>
              </a:ext>
            </a:extLst>
          </p:cNvPr>
          <p:cNvSpPr txBox="1"/>
          <p:nvPr/>
        </p:nvSpPr>
        <p:spPr>
          <a:xfrm>
            <a:off x="5168772" y="5659836"/>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 100)</a:t>
            </a:r>
            <a:endParaRPr lang="en-US" dirty="0"/>
          </a:p>
        </p:txBody>
      </p:sp>
      <p:sp>
        <p:nvSpPr>
          <p:cNvPr id="27" name="TextBox 26">
            <a:extLst>
              <a:ext uri="{FF2B5EF4-FFF2-40B4-BE49-F238E27FC236}">
                <a16:creationId xmlns:a16="http://schemas.microsoft.com/office/drawing/2014/main" id="{BA18AF97-04A8-CFD7-113E-40E9FF1473A7}"/>
              </a:ext>
            </a:extLst>
          </p:cNvPr>
          <p:cNvSpPr txBox="1"/>
          <p:nvPr/>
        </p:nvSpPr>
        <p:spPr>
          <a:xfrm>
            <a:off x="5175868" y="6004770"/>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28" name="TextBox 27">
            <a:extLst>
              <a:ext uri="{FF2B5EF4-FFF2-40B4-BE49-F238E27FC236}">
                <a16:creationId xmlns:a16="http://schemas.microsoft.com/office/drawing/2014/main" id="{71BF2555-78C4-5395-C87C-3E947B25926D}"/>
              </a:ext>
            </a:extLst>
          </p:cNvPr>
          <p:cNvSpPr txBox="1"/>
          <p:nvPr/>
        </p:nvSpPr>
        <p:spPr>
          <a:xfrm>
            <a:off x="7285271" y="6004770"/>
            <a:ext cx="4580989"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C61BF89A-1DB2-4529-6933-FF4BBABD7E46}"/>
              </a:ext>
            </a:extLst>
          </p:cNvPr>
          <p:cNvSpPr txBox="1"/>
          <p:nvPr/>
        </p:nvSpPr>
        <p:spPr>
          <a:xfrm>
            <a:off x="5158912" y="632223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100</a:t>
            </a:r>
            <a:endParaRPr lang="en-US" dirty="0"/>
          </a:p>
        </p:txBody>
      </p:sp>
    </p:spTree>
    <p:extLst>
      <p:ext uri="{BB962C8B-B14F-4D97-AF65-F5344CB8AC3E}">
        <p14:creationId xmlns:p14="http://schemas.microsoft.com/office/powerpoint/2010/main" val="308438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046-F077-97E6-A8E1-215F9DF3191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4E85F225-F16B-018D-616E-9B20A4C5D326}"/>
              </a:ext>
            </a:extLst>
          </p:cNvPr>
          <p:cNvSpPr txBox="1"/>
          <p:nvPr/>
        </p:nvSpPr>
        <p:spPr>
          <a:xfrm>
            <a:off x="5693326" y="968068"/>
            <a:ext cx="402674" cy="369332"/>
          </a:xfrm>
          <a:prstGeom prst="rect">
            <a:avLst/>
          </a:prstGeom>
          <a:noFill/>
        </p:spPr>
        <p:txBody>
          <a:bodyPr wrap="none" rtlCol="0">
            <a:spAutoFit/>
          </a:bodyPr>
          <a:lstStyle/>
          <a:p>
            <a:r>
              <a:rPr lang="en-US" dirty="0"/>
              <a:t>vs</a:t>
            </a:r>
          </a:p>
        </p:txBody>
      </p:sp>
      <p:sp>
        <p:nvSpPr>
          <p:cNvPr id="4" name="Title 1">
            <a:extLst>
              <a:ext uri="{FF2B5EF4-FFF2-40B4-BE49-F238E27FC236}">
                <a16:creationId xmlns:a16="http://schemas.microsoft.com/office/drawing/2014/main" id="{BB5F7EA3-45BC-BA4A-5E53-156E0DC12303}"/>
              </a:ext>
            </a:extLst>
          </p:cNvPr>
          <p:cNvSpPr txBox="1">
            <a:spLocks/>
          </p:cNvSpPr>
          <p:nvPr/>
        </p:nvSpPr>
        <p:spPr>
          <a:xfrm>
            <a:off x="3727" y="1421672"/>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imperative Programming</a:t>
            </a:r>
          </a:p>
        </p:txBody>
      </p:sp>
      <p:sp>
        <p:nvSpPr>
          <p:cNvPr id="5" name="TextBox 4">
            <a:extLst>
              <a:ext uri="{FF2B5EF4-FFF2-40B4-BE49-F238E27FC236}">
                <a16:creationId xmlns:a16="http://schemas.microsoft.com/office/drawing/2014/main" id="{0C679D7A-844F-731D-756A-A6999A694F43}"/>
              </a:ext>
            </a:extLst>
          </p:cNvPr>
          <p:cNvSpPr txBox="1"/>
          <p:nvPr/>
        </p:nvSpPr>
        <p:spPr>
          <a:xfrm>
            <a:off x="1" y="2465598"/>
            <a:ext cx="12191999"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So far, Imperative seems easier.</a:t>
            </a:r>
          </a:p>
          <a:p>
            <a:pPr marL="285750" indent="-285750" algn="ctr">
              <a:buFont typeface="Arial" panose="020B0604020202020204" pitchFamily="34" charset="0"/>
              <a:buChar char="•"/>
            </a:pPr>
            <a:r>
              <a:rPr lang="en-US" dirty="0"/>
              <a:t>Functional requires us to think from the end (we start with the bottom case, ex: empty list).</a:t>
            </a:r>
          </a:p>
          <a:p>
            <a:pPr marL="285750" indent="-285750" algn="ctr">
              <a:buFont typeface="Arial" panose="020B0604020202020204" pitchFamily="34" charset="0"/>
              <a:buChar char="•"/>
            </a:pPr>
            <a:r>
              <a:rPr lang="en-US" dirty="0"/>
              <a:t>However, some problems are extremely difficult to solve using Imperative only.</a:t>
            </a:r>
          </a:p>
          <a:p>
            <a:pPr marL="285750" indent="-285750" algn="ctr">
              <a:buFont typeface="Arial" panose="020B0604020202020204" pitchFamily="34" charset="0"/>
              <a:buChar char="•"/>
            </a:pPr>
            <a:r>
              <a:rPr lang="en-US" dirty="0"/>
              <a:t>These Paradigms are 2 distinct tools. Some are better suited for some problems that the other is not.</a:t>
            </a:r>
          </a:p>
        </p:txBody>
      </p:sp>
    </p:spTree>
    <p:extLst>
      <p:ext uri="{BB962C8B-B14F-4D97-AF65-F5344CB8AC3E}">
        <p14:creationId xmlns:p14="http://schemas.microsoft.com/office/powerpoint/2010/main" val="113914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sp>
        <p:nvSpPr>
          <p:cNvPr id="42" name="TextBox 41">
            <a:extLst>
              <a:ext uri="{FF2B5EF4-FFF2-40B4-BE49-F238E27FC236}">
                <a16:creationId xmlns:a16="http://schemas.microsoft.com/office/drawing/2014/main" id="{5760198B-C402-76A3-0040-B972EB7AE7EB}"/>
              </a:ext>
            </a:extLst>
          </p:cNvPr>
          <p:cNvSpPr txBox="1"/>
          <p:nvPr/>
        </p:nvSpPr>
        <p:spPr>
          <a:xfrm>
            <a:off x="278606" y="2543175"/>
            <a:ext cx="7835799" cy="369332"/>
          </a:xfrm>
          <a:prstGeom prst="rect">
            <a:avLst/>
          </a:prstGeom>
          <a:noFill/>
        </p:spPr>
        <p:txBody>
          <a:bodyPr wrap="none" rtlCol="0">
            <a:spAutoFit/>
          </a:bodyPr>
          <a:lstStyle/>
          <a:p>
            <a:r>
              <a:rPr lang="en-US" dirty="0"/>
              <a:t>Base idea: Combining 2 sorted lists into a single sorted list is very easy:</a:t>
            </a:r>
          </a:p>
        </p:txBody>
      </p:sp>
      <p:sp>
        <p:nvSpPr>
          <p:cNvPr id="43" name="TextBox 42">
            <a:extLst>
              <a:ext uri="{FF2B5EF4-FFF2-40B4-BE49-F238E27FC236}">
                <a16:creationId xmlns:a16="http://schemas.microsoft.com/office/drawing/2014/main" id="{7082C5BC-F981-1C12-EE74-993FA6DE0D78}"/>
              </a:ext>
            </a:extLst>
          </p:cNvPr>
          <p:cNvSpPr txBox="1"/>
          <p:nvPr/>
        </p:nvSpPr>
        <p:spPr>
          <a:xfrm>
            <a:off x="3829051" y="3771900"/>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5</a:t>
            </a:r>
          </a:p>
          <a:p>
            <a:r>
              <a:rPr lang="en-US" dirty="0"/>
              <a:t>8</a:t>
            </a:r>
          </a:p>
          <a:p>
            <a:r>
              <a:rPr lang="en-US" dirty="0"/>
              <a:t>9</a:t>
            </a:r>
          </a:p>
          <a:p>
            <a:r>
              <a:rPr lang="en-US" dirty="0"/>
              <a:t>11</a:t>
            </a:r>
          </a:p>
        </p:txBody>
      </p:sp>
      <p:sp>
        <p:nvSpPr>
          <p:cNvPr id="45" name="TextBox 44">
            <a:extLst>
              <a:ext uri="{FF2B5EF4-FFF2-40B4-BE49-F238E27FC236}">
                <a16:creationId xmlns:a16="http://schemas.microsoft.com/office/drawing/2014/main" id="{8BB5DC6F-2C2F-68CC-649D-949188478C11}"/>
              </a:ext>
            </a:extLst>
          </p:cNvPr>
          <p:cNvSpPr txBox="1"/>
          <p:nvPr/>
        </p:nvSpPr>
        <p:spPr>
          <a:xfrm>
            <a:off x="5245895" y="3771899"/>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10</a:t>
            </a:r>
          </a:p>
          <a:p>
            <a:r>
              <a:rPr lang="en-US" dirty="0"/>
              <a:t>14</a:t>
            </a:r>
          </a:p>
        </p:txBody>
      </p:sp>
      <p:sp>
        <p:nvSpPr>
          <p:cNvPr id="46" name="TextBox 45">
            <a:extLst>
              <a:ext uri="{FF2B5EF4-FFF2-40B4-BE49-F238E27FC236}">
                <a16:creationId xmlns:a16="http://schemas.microsoft.com/office/drawing/2014/main" id="{43021300-CC11-79D7-30B1-990B8539A515}"/>
              </a:ext>
            </a:extLst>
          </p:cNvPr>
          <p:cNvSpPr txBox="1"/>
          <p:nvPr/>
        </p:nvSpPr>
        <p:spPr>
          <a:xfrm>
            <a:off x="7392848" y="3323720"/>
            <a:ext cx="441146" cy="2308324"/>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5</a:t>
            </a:r>
          </a:p>
          <a:p>
            <a:r>
              <a:rPr lang="en-US" dirty="0"/>
              <a:t>8</a:t>
            </a:r>
          </a:p>
          <a:p>
            <a:r>
              <a:rPr lang="en-US" dirty="0"/>
              <a:t>9</a:t>
            </a:r>
          </a:p>
          <a:p>
            <a:r>
              <a:rPr lang="en-US" dirty="0"/>
              <a:t>10</a:t>
            </a:r>
          </a:p>
          <a:p>
            <a:r>
              <a:rPr lang="en-US" dirty="0"/>
              <a:t>11</a:t>
            </a:r>
          </a:p>
          <a:p>
            <a:r>
              <a:rPr lang="en-US" dirty="0"/>
              <a:t>14</a:t>
            </a:r>
          </a:p>
        </p:txBody>
      </p:sp>
      <p:cxnSp>
        <p:nvCxnSpPr>
          <p:cNvPr id="47" name="Straight Arrow Connector 46">
            <a:extLst>
              <a:ext uri="{FF2B5EF4-FFF2-40B4-BE49-F238E27FC236}">
                <a16:creationId xmlns:a16="http://schemas.microsoft.com/office/drawing/2014/main" id="{599B54FC-E3FB-38FB-6A96-9CF3DC240A4C}"/>
              </a:ext>
            </a:extLst>
          </p:cNvPr>
          <p:cNvCxnSpPr/>
          <p:nvPr/>
        </p:nvCxnSpPr>
        <p:spPr>
          <a:xfrm>
            <a:off x="3186113" y="3957638"/>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2D9EAFA6-F237-F4D1-70A6-6929FAE79E32}"/>
              </a:ext>
            </a:extLst>
          </p:cNvPr>
          <p:cNvCxnSpPr>
            <a:cxnSpLocks/>
          </p:cNvCxnSpPr>
          <p:nvPr/>
        </p:nvCxnSpPr>
        <p:spPr>
          <a:xfrm flipH="1">
            <a:off x="5772150" y="395763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BCD3225D-064E-624C-6987-E4F4359950BC}"/>
              </a:ext>
            </a:extLst>
          </p:cNvPr>
          <p:cNvCxnSpPr>
            <a:cxnSpLocks/>
          </p:cNvCxnSpPr>
          <p:nvPr/>
        </p:nvCxnSpPr>
        <p:spPr>
          <a:xfrm flipH="1">
            <a:off x="7921805" y="34893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0BFAA9E7-A713-1123-8CB6-18FE9C5EC0B6}"/>
              </a:ext>
            </a:extLst>
          </p:cNvPr>
          <p:cNvCxnSpPr>
            <a:cxnSpLocks/>
          </p:cNvCxnSpPr>
          <p:nvPr/>
        </p:nvCxnSpPr>
        <p:spPr>
          <a:xfrm flipH="1">
            <a:off x="5772150" y="423624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FD7707CA-893D-F8AD-DE0D-6E1E7E9592A6}"/>
              </a:ext>
            </a:extLst>
          </p:cNvPr>
          <p:cNvCxnSpPr>
            <a:cxnSpLocks/>
          </p:cNvCxnSpPr>
          <p:nvPr/>
        </p:nvCxnSpPr>
        <p:spPr>
          <a:xfrm flipH="1">
            <a:off x="5786437" y="4512469"/>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1DC90A2B-BFE0-2B48-E7DE-81D1B305FE23}"/>
              </a:ext>
            </a:extLst>
          </p:cNvPr>
          <p:cNvCxnSpPr>
            <a:cxnSpLocks/>
          </p:cNvCxnSpPr>
          <p:nvPr/>
        </p:nvCxnSpPr>
        <p:spPr>
          <a:xfrm flipH="1">
            <a:off x="5772150" y="4748213"/>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DD61CFA0-699C-E884-5F1A-5A528B5E9B03}"/>
              </a:ext>
            </a:extLst>
          </p:cNvPr>
          <p:cNvCxnSpPr/>
          <p:nvPr/>
        </p:nvCxnSpPr>
        <p:spPr>
          <a:xfrm>
            <a:off x="3186113" y="4233863"/>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0A71FF2E-183C-125C-15CB-3FBF62278839}"/>
              </a:ext>
            </a:extLst>
          </p:cNvPr>
          <p:cNvCxnSpPr/>
          <p:nvPr/>
        </p:nvCxnSpPr>
        <p:spPr>
          <a:xfrm>
            <a:off x="3186113" y="4512469"/>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0" name="Straight Arrow Connector 69">
            <a:extLst>
              <a:ext uri="{FF2B5EF4-FFF2-40B4-BE49-F238E27FC236}">
                <a16:creationId xmlns:a16="http://schemas.microsoft.com/office/drawing/2014/main" id="{05A40027-B949-3F34-2D2C-F43D2EF4A262}"/>
              </a:ext>
            </a:extLst>
          </p:cNvPr>
          <p:cNvCxnSpPr/>
          <p:nvPr/>
        </p:nvCxnSpPr>
        <p:spPr>
          <a:xfrm>
            <a:off x="3186113" y="4807744"/>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6CA858E4-DC9D-714A-24BD-5BCAD7DBA8A0}"/>
              </a:ext>
            </a:extLst>
          </p:cNvPr>
          <p:cNvCxnSpPr>
            <a:cxnSpLocks/>
          </p:cNvCxnSpPr>
          <p:nvPr/>
        </p:nvCxnSpPr>
        <p:spPr>
          <a:xfrm flipH="1">
            <a:off x="7921805" y="37941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5" name="Straight Arrow Connector 74">
            <a:extLst>
              <a:ext uri="{FF2B5EF4-FFF2-40B4-BE49-F238E27FC236}">
                <a16:creationId xmlns:a16="http://schemas.microsoft.com/office/drawing/2014/main" id="{A47DDF8D-0D6D-2245-4270-5AFCE44169B3}"/>
              </a:ext>
            </a:extLst>
          </p:cNvPr>
          <p:cNvCxnSpPr>
            <a:cxnSpLocks/>
          </p:cNvCxnSpPr>
          <p:nvPr/>
        </p:nvCxnSpPr>
        <p:spPr>
          <a:xfrm flipH="1">
            <a:off x="7921805" y="40610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5909751-D8FC-0E2C-B8E5-60A0B162DC55}"/>
              </a:ext>
            </a:extLst>
          </p:cNvPr>
          <p:cNvCxnSpPr>
            <a:cxnSpLocks/>
          </p:cNvCxnSpPr>
          <p:nvPr/>
        </p:nvCxnSpPr>
        <p:spPr>
          <a:xfrm flipH="1">
            <a:off x="7921805" y="436777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75461A12-2F2B-5155-29C6-ACFEAA351CB4}"/>
              </a:ext>
            </a:extLst>
          </p:cNvPr>
          <p:cNvCxnSpPr>
            <a:cxnSpLocks/>
          </p:cNvCxnSpPr>
          <p:nvPr/>
        </p:nvCxnSpPr>
        <p:spPr>
          <a:xfrm flipH="1">
            <a:off x="7921805" y="46275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8915FF3D-A69A-BBD5-2B6B-3D43A45E552D}"/>
              </a:ext>
            </a:extLst>
          </p:cNvPr>
          <p:cNvCxnSpPr>
            <a:cxnSpLocks/>
          </p:cNvCxnSpPr>
          <p:nvPr/>
        </p:nvCxnSpPr>
        <p:spPr>
          <a:xfrm flipH="1">
            <a:off x="7921805" y="4894512"/>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a:extLst>
              <a:ext uri="{FF2B5EF4-FFF2-40B4-BE49-F238E27FC236}">
                <a16:creationId xmlns:a16="http://schemas.microsoft.com/office/drawing/2014/main" id="{28E14D28-D1E6-C719-9456-7C56BA8E262E}"/>
              </a:ext>
            </a:extLst>
          </p:cNvPr>
          <p:cNvCxnSpPr>
            <a:cxnSpLocks/>
          </p:cNvCxnSpPr>
          <p:nvPr/>
        </p:nvCxnSpPr>
        <p:spPr>
          <a:xfrm flipH="1">
            <a:off x="7921805" y="51657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F694250-E5D0-E898-272F-EA921C0E06A7}"/>
              </a:ext>
            </a:extLst>
          </p:cNvPr>
          <p:cNvCxnSpPr>
            <a:cxnSpLocks/>
          </p:cNvCxnSpPr>
          <p:nvPr/>
        </p:nvCxnSpPr>
        <p:spPr>
          <a:xfrm flipH="1">
            <a:off x="7921805" y="5441961"/>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A31D41BA-6773-454A-BFCF-36401113CADD}"/>
              </a:ext>
            </a:extLst>
          </p:cNvPr>
          <p:cNvSpPr txBox="1"/>
          <p:nvPr/>
        </p:nvSpPr>
        <p:spPr>
          <a:xfrm>
            <a:off x="3707606" y="5040737"/>
            <a:ext cx="1071563" cy="369332"/>
          </a:xfrm>
          <a:prstGeom prst="rect">
            <a:avLst/>
          </a:prstGeom>
          <a:noFill/>
        </p:spPr>
        <p:txBody>
          <a:bodyPr wrap="square" rtlCol="0">
            <a:spAutoFit/>
          </a:bodyPr>
          <a:lstStyle/>
          <a:p>
            <a:r>
              <a:rPr lang="en-US" dirty="0"/>
              <a:t>List 1</a:t>
            </a:r>
          </a:p>
        </p:txBody>
      </p:sp>
      <p:sp>
        <p:nvSpPr>
          <p:cNvPr id="89" name="TextBox 88">
            <a:extLst>
              <a:ext uri="{FF2B5EF4-FFF2-40B4-BE49-F238E27FC236}">
                <a16:creationId xmlns:a16="http://schemas.microsoft.com/office/drawing/2014/main" id="{66D0A5BE-774D-87F3-7CAE-20CD1F2BA003}"/>
              </a:ext>
            </a:extLst>
          </p:cNvPr>
          <p:cNvSpPr txBox="1"/>
          <p:nvPr/>
        </p:nvSpPr>
        <p:spPr>
          <a:xfrm>
            <a:off x="5143500" y="5048401"/>
            <a:ext cx="1071563" cy="369332"/>
          </a:xfrm>
          <a:prstGeom prst="rect">
            <a:avLst/>
          </a:prstGeom>
          <a:noFill/>
        </p:spPr>
        <p:txBody>
          <a:bodyPr wrap="square" rtlCol="0">
            <a:spAutoFit/>
          </a:bodyPr>
          <a:lstStyle/>
          <a:p>
            <a:r>
              <a:rPr lang="en-US" dirty="0"/>
              <a:t>List 2</a:t>
            </a:r>
          </a:p>
        </p:txBody>
      </p:sp>
      <p:sp>
        <p:nvSpPr>
          <p:cNvPr id="90" name="TextBox 89">
            <a:extLst>
              <a:ext uri="{FF2B5EF4-FFF2-40B4-BE49-F238E27FC236}">
                <a16:creationId xmlns:a16="http://schemas.microsoft.com/office/drawing/2014/main" id="{25A09D65-E508-443D-8D8E-FEDF01B06702}"/>
              </a:ext>
            </a:extLst>
          </p:cNvPr>
          <p:cNvSpPr txBox="1"/>
          <p:nvPr/>
        </p:nvSpPr>
        <p:spPr>
          <a:xfrm>
            <a:off x="6629400" y="5752177"/>
            <a:ext cx="2193131" cy="369332"/>
          </a:xfrm>
          <a:prstGeom prst="rect">
            <a:avLst/>
          </a:prstGeom>
          <a:noFill/>
        </p:spPr>
        <p:txBody>
          <a:bodyPr wrap="square" rtlCol="0">
            <a:spAutoFit/>
          </a:bodyPr>
          <a:lstStyle/>
          <a:p>
            <a:r>
              <a:rPr lang="en-US" dirty="0"/>
              <a:t>Combined lists</a:t>
            </a:r>
          </a:p>
        </p:txBody>
      </p:sp>
    </p:spTree>
    <p:extLst>
      <p:ext uri="{BB962C8B-B14F-4D97-AF65-F5344CB8AC3E}">
        <p14:creationId xmlns:p14="http://schemas.microsoft.com/office/powerpoint/2010/main" val="18577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500"/>
                                        <p:tgtEl>
                                          <p:spTgt spid="46">
                                            <p:txEl>
                                              <p:pRg st="0" end="0"/>
                                            </p:txEl>
                                          </p:spTgt>
                                        </p:tgtEl>
                                      </p:cBhvr>
                                    </p:animEffect>
                                  </p:childTnLst>
                                </p:cTn>
                              </p:par>
                              <p:par>
                                <p:cTn id="53" presetID="10" presetClass="exit" presetSubtype="0" fill="hold"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xEl>
                                              <p:pRg st="1" end="1"/>
                                            </p:txEl>
                                          </p:spTgt>
                                        </p:tgtEl>
                                        <p:attrNameLst>
                                          <p:attrName>style.visibility</p:attrName>
                                        </p:attrNameLst>
                                      </p:cBhvr>
                                      <p:to>
                                        <p:strVal val="visible"/>
                                      </p:to>
                                    </p:set>
                                    <p:animEffect transition="in" filter="fade">
                                      <p:cBhvr>
                                        <p:cTn id="69" dur="500"/>
                                        <p:tgtEl>
                                          <p:spTgt spid="46">
                                            <p:txEl>
                                              <p:pRg st="1" end="1"/>
                                            </p:txEl>
                                          </p:spTgt>
                                        </p:tgtEl>
                                      </p:cBhvr>
                                    </p:animEffect>
                                  </p:childTnLst>
                                </p:cTn>
                              </p:par>
                              <p:par>
                                <p:cTn id="70" presetID="10" presetClass="exit" presetSubtype="0" fill="hold" nodeType="withEffect">
                                  <p:stCondLst>
                                    <p:cond delay="0"/>
                                  </p:stCondLst>
                                  <p:childTnLst>
                                    <p:animEffect transition="out" filter="fade">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xit" presetSubtype="0" fill="hold" nodeType="withEffect">
                                  <p:stCondLst>
                                    <p:cond delay="0"/>
                                  </p:stCondLst>
                                  <p:childTnLst>
                                    <p:animEffect transition="out" filter="fade">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6">
                                            <p:txEl>
                                              <p:pRg st="2" end="2"/>
                                            </p:txEl>
                                          </p:spTgt>
                                        </p:tgtEl>
                                        <p:attrNameLst>
                                          <p:attrName>style.visibility</p:attrName>
                                        </p:attrNameLst>
                                      </p:cBhvr>
                                      <p:to>
                                        <p:strVal val="visible"/>
                                      </p:to>
                                    </p:set>
                                    <p:animEffect transition="in" filter="fade">
                                      <p:cBhvr>
                                        <p:cTn id="86" dur="500"/>
                                        <p:tgtEl>
                                          <p:spTgt spid="46">
                                            <p:txEl>
                                              <p:pRg st="2" end="2"/>
                                            </p:txEl>
                                          </p:spTgt>
                                        </p:tgtEl>
                                      </p:cBhvr>
                                    </p:animEffect>
                                  </p:childTnLst>
                                </p:cTn>
                              </p:par>
                              <p:par>
                                <p:cTn id="87" presetID="10" presetClass="exit" presetSubtype="0" fill="hold" nodeType="withEffect">
                                  <p:stCondLst>
                                    <p:cond delay="0"/>
                                  </p:stCondLst>
                                  <p:childTnLst>
                                    <p:animEffect transition="out" filter="fad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childTnLst>
                                </p:cTn>
                              </p:par>
                              <p:par>
                                <p:cTn id="93" presetID="10" presetClass="exit" presetSubtype="0" fill="hold" nodeType="withEffect">
                                  <p:stCondLst>
                                    <p:cond delay="0"/>
                                  </p:stCondLst>
                                  <p:childTnLst>
                                    <p:animEffect transition="out" filter="fade">
                                      <p:cBhvr>
                                        <p:cTn id="94" dur="500"/>
                                        <p:tgtEl>
                                          <p:spTgt spid="75"/>
                                        </p:tgtEl>
                                      </p:cBhvr>
                                    </p:animEffect>
                                    <p:set>
                                      <p:cBhvr>
                                        <p:cTn id="95" dur="1" fill="hold">
                                          <p:stCondLst>
                                            <p:cond delay="499"/>
                                          </p:stCondLst>
                                        </p:cTn>
                                        <p:tgtEl>
                                          <p:spTgt spid="7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6">
                                            <p:txEl>
                                              <p:pRg st="3" end="3"/>
                                            </p:txEl>
                                          </p:spTgt>
                                        </p:tgtEl>
                                        <p:attrNameLst>
                                          <p:attrName>style.visibility</p:attrName>
                                        </p:attrNameLst>
                                      </p:cBhvr>
                                      <p:to>
                                        <p:strVal val="visible"/>
                                      </p:to>
                                    </p:set>
                                    <p:animEffect transition="in" filter="fade">
                                      <p:cBhvr>
                                        <p:cTn id="103" dur="500"/>
                                        <p:tgtEl>
                                          <p:spTgt spid="46">
                                            <p:txEl>
                                              <p:pRg st="3" end="3"/>
                                            </p:txEl>
                                          </p:spTgt>
                                        </p:tgtEl>
                                      </p:cBhvr>
                                    </p:animEffect>
                                  </p:childTnLst>
                                </p:cTn>
                              </p:par>
                              <p:par>
                                <p:cTn id="104" presetID="10" presetClass="exit" presetSubtype="0" fill="hold" nodeType="withEffect">
                                  <p:stCondLst>
                                    <p:cond delay="0"/>
                                  </p:stCondLst>
                                  <p:childTnLst>
                                    <p:animEffect transition="out" filter="fade">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xit" presetSubtype="0" fill="hold" nodeType="withEffect">
                                  <p:stCondLst>
                                    <p:cond delay="0"/>
                                  </p:stCondLst>
                                  <p:childTnLst>
                                    <p:animEffect transition="out" filter="fade">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6">
                                            <p:txEl>
                                              <p:pRg st="4" end="4"/>
                                            </p:txEl>
                                          </p:spTgt>
                                        </p:tgtEl>
                                        <p:attrNameLst>
                                          <p:attrName>style.visibility</p:attrName>
                                        </p:attrNameLst>
                                      </p:cBhvr>
                                      <p:to>
                                        <p:strVal val="visible"/>
                                      </p:to>
                                    </p:set>
                                    <p:animEffect transition="in" filter="fade">
                                      <p:cBhvr>
                                        <p:cTn id="120" dur="500"/>
                                        <p:tgtEl>
                                          <p:spTgt spid="46">
                                            <p:txEl>
                                              <p:pRg st="4" end="4"/>
                                            </p:txEl>
                                          </p:spTgt>
                                        </p:tgtEl>
                                      </p:cBhvr>
                                    </p:animEffect>
                                  </p:childTnLst>
                                </p:cTn>
                              </p:par>
                              <p:par>
                                <p:cTn id="121" presetID="10" presetClass="exit" presetSubtype="0" fill="hold" nodeType="withEffect">
                                  <p:stCondLst>
                                    <p:cond delay="0"/>
                                  </p:stCondLst>
                                  <p:childTnLst>
                                    <p:animEffect transition="out" filter="fade">
                                      <p:cBhvr>
                                        <p:cTn id="122" dur="500"/>
                                        <p:tgtEl>
                                          <p:spTgt spid="69"/>
                                        </p:tgtEl>
                                      </p:cBhvr>
                                    </p:animEffect>
                                    <p:set>
                                      <p:cBhvr>
                                        <p:cTn id="123" dur="1" fill="hold">
                                          <p:stCondLst>
                                            <p:cond delay="499"/>
                                          </p:stCondLst>
                                        </p:cTn>
                                        <p:tgtEl>
                                          <p:spTgt spid="69"/>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par>
                                <p:cTn id="127" presetID="10" presetClass="exit" presetSubtype="0" fill="hold" nodeType="with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xEl>
                                              <p:pRg st="5" end="5"/>
                                            </p:txEl>
                                          </p:spTgt>
                                        </p:tgtEl>
                                        <p:attrNameLst>
                                          <p:attrName>style.visibility</p:attrName>
                                        </p:attrNameLst>
                                      </p:cBhvr>
                                      <p:to>
                                        <p:strVal val="visible"/>
                                      </p:to>
                                    </p:set>
                                    <p:animEffect transition="in" filter="fade">
                                      <p:cBhvr>
                                        <p:cTn id="137" dur="500"/>
                                        <p:tgtEl>
                                          <p:spTgt spid="46">
                                            <p:txEl>
                                              <p:pRg st="5" end="5"/>
                                            </p:txEl>
                                          </p:spTgt>
                                        </p:tgtEl>
                                      </p:cBhvr>
                                    </p:animEffect>
                                  </p:childTnLst>
                                </p:cTn>
                              </p:par>
                              <p:par>
                                <p:cTn id="138" presetID="10" presetClass="exit" presetSubtype="0" fill="hold" nodeType="withEffect">
                                  <p:stCondLst>
                                    <p:cond delay="0"/>
                                  </p:stCondLst>
                                  <p:childTnLst>
                                    <p:animEffect transition="out" filter="fade">
                                      <p:cBhvr>
                                        <p:cTn id="139" dur="500"/>
                                        <p:tgtEl>
                                          <p:spTgt spid="63"/>
                                        </p:tgtEl>
                                      </p:cBhvr>
                                    </p:animEffect>
                                    <p:set>
                                      <p:cBhvr>
                                        <p:cTn id="140" dur="1" fill="hold">
                                          <p:stCondLst>
                                            <p:cond delay="499"/>
                                          </p:stCondLst>
                                        </p:cTn>
                                        <p:tgtEl>
                                          <p:spTgt spid="6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500"/>
                                        <p:tgtEl>
                                          <p:spTgt spid="64"/>
                                        </p:tgtEl>
                                      </p:cBhvr>
                                    </p:animEffect>
                                  </p:childTnLst>
                                </p:cTn>
                              </p:par>
                              <p:par>
                                <p:cTn id="144" presetID="10" presetClass="exit" presetSubtype="0" fill="hold" nodeType="withEffect">
                                  <p:stCondLst>
                                    <p:cond delay="0"/>
                                  </p:stCondLst>
                                  <p:childTnLst>
                                    <p:animEffect transition="out" filter="fade">
                                      <p:cBhvr>
                                        <p:cTn id="145" dur="500"/>
                                        <p:tgtEl>
                                          <p:spTgt spid="78"/>
                                        </p:tgtEl>
                                      </p:cBhvr>
                                    </p:animEffect>
                                    <p:set>
                                      <p:cBhvr>
                                        <p:cTn id="146" dur="1" fill="hold">
                                          <p:stCondLst>
                                            <p:cond delay="499"/>
                                          </p:stCondLst>
                                        </p:cTn>
                                        <p:tgtEl>
                                          <p:spTgt spid="78"/>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6">
                                            <p:txEl>
                                              <p:pRg st="6" end="6"/>
                                            </p:txEl>
                                          </p:spTgt>
                                        </p:tgtEl>
                                        <p:attrNameLst>
                                          <p:attrName>style.visibility</p:attrName>
                                        </p:attrNameLst>
                                      </p:cBhvr>
                                      <p:to>
                                        <p:strVal val="visible"/>
                                      </p:to>
                                    </p:set>
                                    <p:animEffect transition="in" filter="fade">
                                      <p:cBhvr>
                                        <p:cTn id="154" dur="500"/>
                                        <p:tgtEl>
                                          <p:spTgt spid="46">
                                            <p:txEl>
                                              <p:pRg st="6" end="6"/>
                                            </p:txEl>
                                          </p:spTgt>
                                        </p:tgtEl>
                                      </p:cBhvr>
                                    </p:animEffect>
                                  </p:childTnLst>
                                </p:cTn>
                              </p:par>
                              <p:par>
                                <p:cTn id="155" presetID="10" presetClass="exit" presetSubtype="0" fill="hold" nodeType="withEffect">
                                  <p:stCondLst>
                                    <p:cond delay="0"/>
                                  </p:stCondLst>
                                  <p:childTnLst>
                                    <p:animEffect transition="out" filter="fade">
                                      <p:cBhvr>
                                        <p:cTn id="156" dur="500"/>
                                        <p:tgtEl>
                                          <p:spTgt spid="70"/>
                                        </p:tgtEl>
                                      </p:cBhvr>
                                    </p:animEffect>
                                    <p:set>
                                      <p:cBhvr>
                                        <p:cTn id="157" dur="1" fill="hold">
                                          <p:stCondLst>
                                            <p:cond delay="499"/>
                                          </p:stCondLst>
                                        </p:cTn>
                                        <p:tgtEl>
                                          <p:spTgt spid="7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6">
                                            <p:txEl>
                                              <p:pRg st="7" end="7"/>
                                            </p:txEl>
                                          </p:spTgt>
                                        </p:tgtEl>
                                        <p:attrNameLst>
                                          <p:attrName>style.visibility</p:attrName>
                                        </p:attrNameLst>
                                      </p:cBhvr>
                                      <p:to>
                                        <p:strVal val="visible"/>
                                      </p:to>
                                    </p:set>
                                    <p:animEffect transition="in" filter="fade">
                                      <p:cBhvr>
                                        <p:cTn id="168" dur="500"/>
                                        <p:tgtEl>
                                          <p:spTgt spid="46">
                                            <p:txEl>
                                              <p:pRg st="7" end="7"/>
                                            </p:txEl>
                                          </p:spTgt>
                                        </p:tgtEl>
                                      </p:cBhvr>
                                    </p:animEffect>
                                  </p:childTnLst>
                                </p:cTn>
                              </p:par>
                              <p:par>
                                <p:cTn id="169" presetID="10" presetClass="exit" presetSubtype="0" fill="hold" nodeType="withEffect">
                                  <p:stCondLst>
                                    <p:cond delay="0"/>
                                  </p:stCondLst>
                                  <p:childTnLst>
                                    <p:animEffect transition="out" filter="fade">
                                      <p:cBhvr>
                                        <p:cTn id="170" dur="500"/>
                                        <p:tgtEl>
                                          <p:spTgt spid="64"/>
                                        </p:tgtEl>
                                      </p:cBhvr>
                                    </p:animEffect>
                                    <p:set>
                                      <p:cBhvr>
                                        <p:cTn id="171" dur="1" fill="hold">
                                          <p:stCondLst>
                                            <p:cond delay="499"/>
                                          </p:stCondLst>
                                        </p:cTn>
                                        <p:tgtEl>
                                          <p:spTgt spid="6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80"/>
                                        </p:tgtEl>
                                      </p:cBhvr>
                                    </p:animEffect>
                                    <p:set>
                                      <p:cBhvr>
                                        <p:cTn id="174"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2" grpId="0"/>
      <p:bldP spid="43" grpId="0" animBg="1"/>
      <p:bldP spid="45" grpId="0" animBg="1"/>
      <p:bldP spid="46" grpId="0" animBg="1"/>
      <p:bldP spid="61" grpId="0"/>
      <p:bldP spid="89" grpId="0"/>
      <p:bldP spid="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pic>
        <p:nvPicPr>
          <p:cNvPr id="2050" name="Picture 2" descr="merge sort example">
            <a:extLst>
              <a:ext uri="{FF2B5EF4-FFF2-40B4-BE49-F238E27FC236}">
                <a16:creationId xmlns:a16="http://schemas.microsoft.com/office/drawing/2014/main" id="{8C8C1EA7-6F71-83B9-01B6-93124AD5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8" y="3861907"/>
            <a:ext cx="2829131" cy="2875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623E45-59A2-C3B9-89EB-93342ED0B326}"/>
              </a:ext>
            </a:extLst>
          </p:cNvPr>
          <p:cNvPicPr>
            <a:picLocks noChangeAspect="1"/>
          </p:cNvPicPr>
          <p:nvPr/>
        </p:nvPicPr>
        <p:blipFill>
          <a:blip r:embed="rId3"/>
          <a:stretch>
            <a:fillRect/>
          </a:stretch>
        </p:blipFill>
        <p:spPr>
          <a:xfrm>
            <a:off x="121238" y="2377756"/>
            <a:ext cx="1956983" cy="1300784"/>
          </a:xfrm>
          <a:prstGeom prst="rect">
            <a:avLst/>
          </a:prstGeom>
        </p:spPr>
      </p:pic>
      <p:sp>
        <p:nvSpPr>
          <p:cNvPr id="12" name="TextBox 11">
            <a:extLst>
              <a:ext uri="{FF2B5EF4-FFF2-40B4-BE49-F238E27FC236}">
                <a16:creationId xmlns:a16="http://schemas.microsoft.com/office/drawing/2014/main" id="{1FD3E7A3-1687-5185-CB04-627435A32E4E}"/>
              </a:ext>
            </a:extLst>
          </p:cNvPr>
          <p:cNvSpPr txBox="1"/>
          <p:nvPr/>
        </p:nvSpPr>
        <p:spPr>
          <a:xfrm>
            <a:off x="2078221" y="2336638"/>
            <a:ext cx="3536546"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 = [6,5,12,10,9,1]   p = 0   r = 5</a:t>
            </a:r>
          </a:p>
        </p:txBody>
      </p:sp>
      <p:sp>
        <p:nvSpPr>
          <p:cNvPr id="13" name="TextBox 12">
            <a:extLst>
              <a:ext uri="{FF2B5EF4-FFF2-40B4-BE49-F238E27FC236}">
                <a16:creationId xmlns:a16="http://schemas.microsoft.com/office/drawing/2014/main" id="{AC2559D4-8345-AEFD-F988-A645882F19F5}"/>
              </a:ext>
            </a:extLst>
          </p:cNvPr>
          <p:cNvSpPr txBox="1"/>
          <p:nvPr/>
        </p:nvSpPr>
        <p:spPr>
          <a:xfrm>
            <a:off x="4693223" y="26110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5)</a:t>
            </a:r>
            <a:endParaRPr lang="en-US" dirty="0"/>
          </a:p>
        </p:txBody>
      </p:sp>
      <p:sp>
        <p:nvSpPr>
          <p:cNvPr id="15" name="TextBox 14">
            <a:extLst>
              <a:ext uri="{FF2B5EF4-FFF2-40B4-BE49-F238E27FC236}">
                <a16:creationId xmlns:a16="http://schemas.microsoft.com/office/drawing/2014/main" id="{9BF8CE2A-211A-487C-82FC-BA2F898EBF99}"/>
              </a:ext>
            </a:extLst>
          </p:cNvPr>
          <p:cNvSpPr txBox="1"/>
          <p:nvPr/>
        </p:nvSpPr>
        <p:spPr>
          <a:xfrm>
            <a:off x="2323227" y="3226600"/>
            <a:ext cx="4627172"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2)</a:t>
            </a:r>
            <a:endParaRPr lang="en-US" dirty="0"/>
          </a:p>
        </p:txBody>
      </p:sp>
      <p:sp>
        <p:nvSpPr>
          <p:cNvPr id="16" name="TextBox 15">
            <a:extLst>
              <a:ext uri="{FF2B5EF4-FFF2-40B4-BE49-F238E27FC236}">
                <a16:creationId xmlns:a16="http://schemas.microsoft.com/office/drawing/2014/main" id="{5050B888-65D9-803D-7586-FD0A4A68C731}"/>
              </a:ext>
            </a:extLst>
          </p:cNvPr>
          <p:cNvSpPr txBox="1"/>
          <p:nvPr/>
        </p:nvSpPr>
        <p:spPr>
          <a:xfrm>
            <a:off x="7360224" y="3226600"/>
            <a:ext cx="48317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3, 5)</a:t>
            </a:r>
            <a:endParaRPr lang="en-US" dirty="0"/>
          </a:p>
        </p:txBody>
      </p:sp>
      <p:cxnSp>
        <p:nvCxnSpPr>
          <p:cNvPr id="17" name="Straight Arrow Connector 16">
            <a:extLst>
              <a:ext uri="{FF2B5EF4-FFF2-40B4-BE49-F238E27FC236}">
                <a16:creationId xmlns:a16="http://schemas.microsoft.com/office/drawing/2014/main" id="{C12193FD-F28E-63C4-9CBD-2CF39CB1C6FB}"/>
              </a:ext>
            </a:extLst>
          </p:cNvPr>
          <p:cNvCxnSpPr/>
          <p:nvPr/>
        </p:nvCxnSpPr>
        <p:spPr>
          <a:xfrm flipH="1">
            <a:off x="4157663" y="2980402"/>
            <a:ext cx="1664493" cy="24619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896508C-D352-AFE9-C3F2-F863999A3190}"/>
              </a:ext>
            </a:extLst>
          </p:cNvPr>
          <p:cNvCxnSpPr>
            <a:cxnSpLocks/>
          </p:cNvCxnSpPr>
          <p:nvPr/>
        </p:nvCxnSpPr>
        <p:spPr>
          <a:xfrm>
            <a:off x="6631518" y="2980402"/>
            <a:ext cx="2205301" cy="30572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1" name="Frame 20">
            <a:extLst>
              <a:ext uri="{FF2B5EF4-FFF2-40B4-BE49-F238E27FC236}">
                <a16:creationId xmlns:a16="http://schemas.microsoft.com/office/drawing/2014/main" id="{E885D3C0-5882-7A59-41EA-1CF753DA7515}"/>
              </a:ext>
            </a:extLst>
          </p:cNvPr>
          <p:cNvSpPr/>
          <p:nvPr/>
        </p:nvSpPr>
        <p:spPr>
          <a:xfrm>
            <a:off x="714375" y="3861907"/>
            <a:ext cx="1363846"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32D0E1D-8CF9-41B4-1260-D840C1CB0B4E}"/>
              </a:ext>
            </a:extLst>
          </p:cNvPr>
          <p:cNvSpPr/>
          <p:nvPr/>
        </p:nvSpPr>
        <p:spPr>
          <a:xfrm>
            <a:off x="342900" y="4295775"/>
            <a:ext cx="78581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0D4D54BC-E003-BED6-78D0-7AFCCD049551}"/>
              </a:ext>
            </a:extLst>
          </p:cNvPr>
          <p:cNvSpPr/>
          <p:nvPr/>
        </p:nvSpPr>
        <p:spPr>
          <a:xfrm>
            <a:off x="1713889" y="4295775"/>
            <a:ext cx="72866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500AB19-E542-3CFC-E139-70A61763C90F}"/>
              </a:ext>
            </a:extLst>
          </p:cNvPr>
          <p:cNvSpPr txBox="1"/>
          <p:nvPr/>
        </p:nvSpPr>
        <p:spPr>
          <a:xfrm>
            <a:off x="4101021" y="4853952"/>
            <a:ext cx="4627172"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3, 4)</a:t>
            </a:r>
            <a:endParaRPr lang="en-US" dirty="0"/>
          </a:p>
        </p:txBody>
      </p:sp>
      <p:sp>
        <p:nvSpPr>
          <p:cNvPr id="26" name="TextBox 25">
            <a:extLst>
              <a:ext uri="{FF2B5EF4-FFF2-40B4-BE49-F238E27FC236}">
                <a16:creationId xmlns:a16="http://schemas.microsoft.com/office/drawing/2014/main" id="{75BE928D-D8B4-30DA-5AB6-B125737931DF}"/>
              </a:ext>
            </a:extLst>
          </p:cNvPr>
          <p:cNvSpPr txBox="1"/>
          <p:nvPr/>
        </p:nvSpPr>
        <p:spPr>
          <a:xfrm>
            <a:off x="7708107" y="4469313"/>
            <a:ext cx="4550568"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5, 5)</a:t>
            </a:r>
            <a:endParaRPr lang="en-US" dirty="0"/>
          </a:p>
        </p:txBody>
      </p:sp>
      <p:cxnSp>
        <p:nvCxnSpPr>
          <p:cNvPr id="27" name="Straight Arrow Connector 26">
            <a:extLst>
              <a:ext uri="{FF2B5EF4-FFF2-40B4-BE49-F238E27FC236}">
                <a16:creationId xmlns:a16="http://schemas.microsoft.com/office/drawing/2014/main" id="{BC9F6FC2-E16F-71A2-B147-AE3F5FE2B31E}"/>
              </a:ext>
            </a:extLst>
          </p:cNvPr>
          <p:cNvCxnSpPr>
            <a:cxnSpLocks/>
            <a:stCxn id="16" idx="2"/>
          </p:cNvCxnSpPr>
          <p:nvPr/>
        </p:nvCxnSpPr>
        <p:spPr>
          <a:xfrm flipH="1">
            <a:off x="9646181" y="3595932"/>
            <a:ext cx="129931"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AAD410-A511-A2DB-2B6F-06678BABEAE7}"/>
              </a:ext>
            </a:extLst>
          </p:cNvPr>
          <p:cNvCxnSpPr>
            <a:cxnSpLocks/>
            <a:endCxn id="25" idx="0"/>
          </p:cNvCxnSpPr>
          <p:nvPr/>
        </p:nvCxnSpPr>
        <p:spPr>
          <a:xfrm flipH="1">
            <a:off x="6414607" y="3667489"/>
            <a:ext cx="2282066" cy="118646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3" name="Frame 32">
            <a:extLst>
              <a:ext uri="{FF2B5EF4-FFF2-40B4-BE49-F238E27FC236}">
                <a16:creationId xmlns:a16="http://schemas.microsoft.com/office/drawing/2014/main" id="{C5946904-15A1-DF0F-FA67-83D2783DADA7}"/>
              </a:ext>
            </a:extLst>
          </p:cNvPr>
          <p:cNvSpPr/>
          <p:nvPr/>
        </p:nvSpPr>
        <p:spPr>
          <a:xfrm>
            <a:off x="2150269"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4D3A3154-80F0-71C4-7401-1D4EE0D27472}"/>
              </a:ext>
            </a:extLst>
          </p:cNvPr>
          <p:cNvSpPr/>
          <p:nvPr/>
        </p:nvSpPr>
        <p:spPr>
          <a:xfrm>
            <a:off x="1565093"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868227BC-68C4-5B1A-DC4D-944892E35871}"/>
              </a:ext>
            </a:extLst>
          </p:cNvPr>
          <p:cNvSpPr/>
          <p:nvPr/>
        </p:nvSpPr>
        <p:spPr>
          <a:xfrm>
            <a:off x="222576"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59D3FD14-9B7D-9DB4-AC23-4C05F5EDD555}"/>
              </a:ext>
            </a:extLst>
          </p:cNvPr>
          <p:cNvSpPr/>
          <p:nvPr/>
        </p:nvSpPr>
        <p:spPr>
          <a:xfrm>
            <a:off x="795863"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2EB00A1-FB45-442E-3C1D-5F2D7ECEC124}"/>
              </a:ext>
            </a:extLst>
          </p:cNvPr>
          <p:cNvSpPr txBox="1"/>
          <p:nvPr/>
        </p:nvSpPr>
        <p:spPr>
          <a:xfrm>
            <a:off x="2728913" y="4612428"/>
            <a:ext cx="1428750" cy="553998"/>
          </a:xfrm>
          <a:prstGeom prst="rect">
            <a:avLst/>
          </a:prstGeom>
          <a:noFill/>
        </p:spPr>
        <p:txBody>
          <a:bodyPr wrap="square" rtlCol="0">
            <a:spAutoFit/>
          </a:bodyPr>
          <a:lstStyle/>
          <a:p>
            <a:r>
              <a:rPr lang="en-US" sz="1000" dirty="0"/>
              <a:t>Slight inconsistence: should be [6,5] [12] instead of [6] [5,12] </a:t>
            </a:r>
          </a:p>
        </p:txBody>
      </p:sp>
      <p:sp>
        <p:nvSpPr>
          <p:cNvPr id="40" name="TextBox 39">
            <a:extLst>
              <a:ext uri="{FF2B5EF4-FFF2-40B4-BE49-F238E27FC236}">
                <a16:creationId xmlns:a16="http://schemas.microsoft.com/office/drawing/2014/main" id="{DB951588-D0CD-F9BA-BA72-05A558D35E67}"/>
              </a:ext>
            </a:extLst>
          </p:cNvPr>
          <p:cNvSpPr txBox="1"/>
          <p:nvPr/>
        </p:nvSpPr>
        <p:spPr>
          <a:xfrm>
            <a:off x="7566644" y="5320432"/>
            <a:ext cx="698674" cy="369332"/>
          </a:xfrm>
          <a:prstGeom prst="rect">
            <a:avLst/>
          </a:prstGeom>
          <a:noFill/>
        </p:spPr>
        <p:txBody>
          <a:bodyPr wrap="square" rtlCol="0">
            <a:spAutoFit/>
          </a:bodyPr>
          <a:lstStyle/>
          <a:p>
            <a:r>
              <a:rPr lang="en-US"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Etc</a:t>
            </a:r>
            <a:endParaRPr lang="en-US" dirty="0"/>
          </a:p>
        </p:txBody>
      </p:sp>
      <p:sp>
        <p:nvSpPr>
          <p:cNvPr id="39" name="Rectangle 38">
            <a:extLst>
              <a:ext uri="{FF2B5EF4-FFF2-40B4-BE49-F238E27FC236}">
                <a16:creationId xmlns:a16="http://schemas.microsoft.com/office/drawing/2014/main" id="{C2C9A606-6C4A-581B-739E-BFE2AC17A66A}"/>
              </a:ext>
            </a:extLst>
          </p:cNvPr>
          <p:cNvSpPr/>
          <p:nvPr/>
        </p:nvSpPr>
        <p:spPr>
          <a:xfrm>
            <a:off x="795863" y="2611070"/>
            <a:ext cx="136037" cy="114007"/>
          </a:xfrm>
          <a:prstGeom prst="rect">
            <a:avLst/>
          </a:prstGeom>
          <a:solidFill>
            <a:srgbClr val="383B40"/>
          </a:solidFill>
          <a:ln>
            <a:solidFill>
              <a:srgbClr val="38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CAF4B6-BF72-EC28-5A51-1F17A29E3033}"/>
              </a:ext>
            </a:extLst>
          </p:cNvPr>
          <p:cNvSpPr txBox="1"/>
          <p:nvPr/>
        </p:nvSpPr>
        <p:spPr>
          <a:xfrm>
            <a:off x="714375" y="2554114"/>
            <a:ext cx="397932"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5411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xit" presetSubtype="0" fill="hold" grpId="1"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xit" presetSubtype="0" fill="hold" grpId="1"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5" grpId="0"/>
      <p:bldP spid="16" grpId="0"/>
      <p:bldP spid="21" grpId="0" animBg="1"/>
      <p:bldP spid="21" grpId="1" animBg="1"/>
      <p:bldP spid="23" grpId="0" animBg="1"/>
      <p:bldP spid="23" grpId="1" animBg="1"/>
      <p:bldP spid="24" grpId="0" animBg="1"/>
      <p:bldP spid="24" grpId="1" animBg="1"/>
      <p:bldP spid="25" grpId="0"/>
      <p:bldP spid="26" grpId="0"/>
      <p:bldP spid="33" grpId="0" animBg="1"/>
      <p:bldP spid="33" grpId="1" animBg="1"/>
      <p:bldP spid="34" grpId="0" animBg="1"/>
      <p:bldP spid="34" grpId="1" animBg="1"/>
      <p:bldP spid="36" grpId="0" animBg="1"/>
      <p:bldP spid="36" grpId="1" animBg="1"/>
      <p:bldP spid="38" grpId="0" animBg="1"/>
      <p:bldP spid="38" grpId="1" animBg="1"/>
      <p:bldP spid="32" grpId="0"/>
      <p:bldP spid="40" grpId="0"/>
      <p:bldP spid="39"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FF19-0E0E-17B5-BC06-9B000F88B54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ABACFB61-439C-312F-1350-B854B8134799}"/>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Quick sort algorithm: </a:t>
            </a:r>
            <a:r>
              <a:rPr lang="en-US" dirty="0"/>
              <a:t>https://www.geeksforgeeks.org/quick-sort/</a:t>
            </a:r>
          </a:p>
        </p:txBody>
      </p:sp>
      <p:sp>
        <p:nvSpPr>
          <p:cNvPr id="4" name="TextBox 3">
            <a:extLst>
              <a:ext uri="{FF2B5EF4-FFF2-40B4-BE49-F238E27FC236}">
                <a16:creationId xmlns:a16="http://schemas.microsoft.com/office/drawing/2014/main" id="{C8DB5D3D-B318-5E37-6E7C-C28F59A441B1}"/>
              </a:ext>
            </a:extLst>
          </p:cNvPr>
          <p:cNvSpPr txBox="1"/>
          <p:nvPr/>
        </p:nvSpPr>
        <p:spPr>
          <a:xfrm>
            <a:off x="-86692" y="3244334"/>
            <a:ext cx="12192000"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15-minute break! Take some rest or solve exercises 4 and 5</a:t>
            </a:r>
          </a:p>
        </p:txBody>
      </p:sp>
      <p:sp>
        <p:nvSpPr>
          <p:cNvPr id="6" name="TextBox 5">
            <a:extLst>
              <a:ext uri="{FF2B5EF4-FFF2-40B4-BE49-F238E27FC236}">
                <a16:creationId xmlns:a16="http://schemas.microsoft.com/office/drawing/2014/main" id="{3F9CFDDD-DB16-4B88-5ED9-B13BF32A123A}"/>
              </a:ext>
            </a:extLst>
          </p:cNvPr>
          <p:cNvSpPr txBox="1"/>
          <p:nvPr/>
        </p:nvSpPr>
        <p:spPr>
          <a:xfrm>
            <a:off x="6009307" y="3726934"/>
            <a:ext cx="6316132"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p:txBody>
      </p:sp>
    </p:spTree>
    <p:extLst>
      <p:ext uri="{BB962C8B-B14F-4D97-AF65-F5344CB8AC3E}">
        <p14:creationId xmlns:p14="http://schemas.microsoft.com/office/powerpoint/2010/main" val="14759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pic>
        <p:nvPicPr>
          <p:cNvPr id="4" name="Picture 3">
            <a:extLst>
              <a:ext uri="{FF2B5EF4-FFF2-40B4-BE49-F238E27FC236}">
                <a16:creationId xmlns:a16="http://schemas.microsoft.com/office/drawing/2014/main" id="{0905769F-3DAC-DD9F-AA70-493D3BA5D69E}"/>
              </a:ext>
            </a:extLst>
          </p:cNvPr>
          <p:cNvPicPr>
            <a:picLocks noChangeAspect="1"/>
          </p:cNvPicPr>
          <p:nvPr/>
        </p:nvPicPr>
        <p:blipFill>
          <a:blip r:embed="rId2"/>
          <a:stretch>
            <a:fillRect/>
          </a:stretch>
        </p:blipFill>
        <p:spPr>
          <a:xfrm>
            <a:off x="146752" y="2712371"/>
            <a:ext cx="5749912" cy="40095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945BCF55-859B-FB51-5783-C82608EA048C}"/>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Real life cake into code </a:t>
            </a:r>
            <a:r>
              <a:rPr lang="en-US" dirty="0"/>
              <a:t>(in Java)</a:t>
            </a:r>
          </a:p>
        </p:txBody>
      </p:sp>
      <p:pic>
        <p:nvPicPr>
          <p:cNvPr id="7" name="Picture 6">
            <a:extLst>
              <a:ext uri="{FF2B5EF4-FFF2-40B4-BE49-F238E27FC236}">
                <a16:creationId xmlns:a16="http://schemas.microsoft.com/office/drawing/2014/main" id="{AD02242B-B481-80AA-4FBF-B75D1222A037}"/>
              </a:ext>
            </a:extLst>
          </p:cNvPr>
          <p:cNvPicPr>
            <a:picLocks noChangeAspect="1"/>
          </p:cNvPicPr>
          <p:nvPr/>
        </p:nvPicPr>
        <p:blipFill>
          <a:blip r:embed="rId3"/>
          <a:stretch>
            <a:fillRect/>
          </a:stretch>
        </p:blipFill>
        <p:spPr>
          <a:xfrm>
            <a:off x="6295337" y="2712370"/>
            <a:ext cx="3707221" cy="40142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1401346" cy="369332"/>
          </a:xfrm>
          <a:prstGeom prst="rect">
            <a:avLst/>
          </a:prstGeom>
          <a:noFill/>
        </p:spPr>
        <p:txBody>
          <a:bodyPr wrap="none" rtlCol="0">
            <a:spAutoFit/>
          </a:bodyPr>
          <a:lstStyle/>
          <a:p>
            <a:r>
              <a:rPr lang="en-US" dirty="0"/>
              <a:t>Main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6295337" y="2343038"/>
            <a:ext cx="1470274" cy="369332"/>
          </a:xfrm>
          <a:prstGeom prst="rect">
            <a:avLst/>
          </a:prstGeom>
          <a:noFill/>
        </p:spPr>
        <p:txBody>
          <a:bodyPr wrap="none" rtlCol="0">
            <a:spAutoFit/>
          </a:bodyPr>
          <a:lstStyle/>
          <a:p>
            <a:r>
              <a:rPr lang="en-US" dirty="0"/>
              <a:t>Baker class:</a:t>
            </a:r>
          </a:p>
        </p:txBody>
      </p:sp>
      <p:sp>
        <p:nvSpPr>
          <p:cNvPr id="10" name="Right Brace 9">
            <a:extLst>
              <a:ext uri="{FF2B5EF4-FFF2-40B4-BE49-F238E27FC236}">
                <a16:creationId xmlns:a16="http://schemas.microsoft.com/office/drawing/2014/main" id="{F7966D3C-E6AF-84CD-49F2-139B038EAA0A}"/>
              </a:ext>
            </a:extLst>
          </p:cNvPr>
          <p:cNvSpPr/>
          <p:nvPr/>
        </p:nvSpPr>
        <p:spPr>
          <a:xfrm>
            <a:off x="2945624" y="4865166"/>
            <a:ext cx="328068" cy="1284349"/>
          </a:xfrm>
          <a:prstGeom prst="righ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sp>
        <p:nvSpPr>
          <p:cNvPr id="12" name="TextBox 11">
            <a:extLst>
              <a:ext uri="{FF2B5EF4-FFF2-40B4-BE49-F238E27FC236}">
                <a16:creationId xmlns:a16="http://schemas.microsoft.com/office/drawing/2014/main" id="{16B37CB6-4F35-81C4-5BD7-4669608A515F}"/>
              </a:ext>
            </a:extLst>
          </p:cNvPr>
          <p:cNvSpPr txBox="1"/>
          <p:nvPr/>
        </p:nvSpPr>
        <p:spPr>
          <a:xfrm>
            <a:off x="3357454" y="5184174"/>
            <a:ext cx="1697901"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Programming</a:t>
            </a:r>
          </a:p>
        </p:txBody>
      </p:sp>
      <p:cxnSp>
        <p:nvCxnSpPr>
          <p:cNvPr id="14" name="Straight Arrow Connector 13">
            <a:extLst>
              <a:ext uri="{FF2B5EF4-FFF2-40B4-BE49-F238E27FC236}">
                <a16:creationId xmlns:a16="http://schemas.microsoft.com/office/drawing/2014/main" id="{604B8CF8-2DC1-94CF-D430-F3F19C9714FD}"/>
              </a:ext>
            </a:extLst>
          </p:cNvPr>
          <p:cNvCxnSpPr>
            <a:cxnSpLocks/>
          </p:cNvCxnSpPr>
          <p:nvPr/>
        </p:nvCxnSpPr>
        <p:spPr>
          <a:xfrm>
            <a:off x="9004397" y="3294632"/>
            <a:ext cx="1249447" cy="83063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C291687-2258-C14F-3132-4D764F1DE589}"/>
              </a:ext>
            </a:extLst>
          </p:cNvPr>
          <p:cNvCxnSpPr>
            <a:cxnSpLocks/>
          </p:cNvCxnSpPr>
          <p:nvPr/>
        </p:nvCxnSpPr>
        <p:spPr>
          <a:xfrm flipV="1">
            <a:off x="9548849" y="4717129"/>
            <a:ext cx="704995" cy="29348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F4725456-738B-5373-131B-BFB4FA460666}"/>
              </a:ext>
            </a:extLst>
          </p:cNvPr>
          <p:cNvCxnSpPr>
            <a:cxnSpLocks/>
          </p:cNvCxnSpPr>
          <p:nvPr/>
        </p:nvCxnSpPr>
        <p:spPr>
          <a:xfrm flipV="1">
            <a:off x="8376183" y="5339244"/>
            <a:ext cx="1877661" cy="49126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ABDAB913-BC97-3608-9FC5-1DEE2F35C349}"/>
              </a:ext>
            </a:extLst>
          </p:cNvPr>
          <p:cNvSpPr txBox="1"/>
          <p:nvPr/>
        </p:nvSpPr>
        <p:spPr>
          <a:xfrm>
            <a:off x="10253844" y="3813140"/>
            <a:ext cx="1938156" cy="2031325"/>
          </a:xfrm>
          <a:prstGeom prst="rect">
            <a:avLst/>
          </a:prstGeom>
          <a:noFill/>
        </p:spPr>
        <p:txBody>
          <a:bodyPr wrap="square" rtlCol="0">
            <a:spAutoFit/>
          </a:bodyPr>
          <a:lstStyle/>
          <a:p>
            <a:r>
              <a:rPr lang="en-US" dirty="0">
                <a:ln>
                  <a:solidFill>
                    <a:schemeClr val="accent4">
                      <a:lumMod val="75000"/>
                    </a:schemeClr>
                  </a:solidFill>
                </a:ln>
              </a:rPr>
              <a:t>It’s the baker’s responsibility to add ingredients, mix the bowl, pour the mixture to a mold, </a:t>
            </a:r>
            <a:r>
              <a:rPr lang="en-US" dirty="0" err="1">
                <a:ln>
                  <a:solidFill>
                    <a:schemeClr val="accent4">
                      <a:lumMod val="75000"/>
                    </a:schemeClr>
                  </a:solidFill>
                </a:ln>
              </a:rPr>
              <a:t>etc</a:t>
            </a:r>
            <a:endParaRPr lang="en-US" dirty="0">
              <a:ln>
                <a:solidFill>
                  <a:schemeClr val="accent4">
                    <a:lumMod val="75000"/>
                  </a:schemeClr>
                </a:solidFill>
              </a:ln>
            </a:endParaRPr>
          </a:p>
        </p:txBody>
      </p:sp>
    </p:spTree>
    <p:extLst>
      <p:ext uri="{BB962C8B-B14F-4D97-AF65-F5344CB8AC3E}">
        <p14:creationId xmlns:p14="http://schemas.microsoft.com/office/powerpoint/2010/main" val="3756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p:bldP spid="1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2093843" cy="369332"/>
          </a:xfrm>
          <a:prstGeom prst="rect">
            <a:avLst/>
          </a:prstGeom>
          <a:noFill/>
        </p:spPr>
        <p:txBody>
          <a:bodyPr wrap="none" rtlCol="0">
            <a:spAutoFit/>
          </a:bodyPr>
          <a:lstStyle/>
          <a:p>
            <a:r>
              <a:rPr lang="en-US" dirty="0"/>
              <a:t>Good Bowl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4731783" y="2343038"/>
            <a:ext cx="1880643" cy="369332"/>
          </a:xfrm>
          <a:prstGeom prst="rect">
            <a:avLst/>
          </a:prstGeom>
          <a:noFill/>
        </p:spPr>
        <p:txBody>
          <a:bodyPr wrap="none" rtlCol="0">
            <a:spAutoFit/>
          </a:bodyPr>
          <a:lstStyle/>
          <a:p>
            <a:r>
              <a:rPr lang="en-US" dirty="0"/>
              <a:t>Bad Bowl class:</a:t>
            </a:r>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pic>
        <p:nvPicPr>
          <p:cNvPr id="6" name="Picture 5">
            <a:extLst>
              <a:ext uri="{FF2B5EF4-FFF2-40B4-BE49-F238E27FC236}">
                <a16:creationId xmlns:a16="http://schemas.microsoft.com/office/drawing/2014/main" id="{04C9D4CF-A1CF-90E6-5FE6-95AA193076D3}"/>
              </a:ext>
            </a:extLst>
          </p:cNvPr>
          <p:cNvPicPr>
            <a:picLocks noChangeAspect="1"/>
          </p:cNvPicPr>
          <p:nvPr/>
        </p:nvPicPr>
        <p:blipFill>
          <a:blip r:embed="rId6"/>
          <a:stretch>
            <a:fillRect/>
          </a:stretch>
        </p:blipFill>
        <p:spPr>
          <a:xfrm>
            <a:off x="146752" y="2724129"/>
            <a:ext cx="421341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D46E3ED-3543-5DA1-1B8B-B24ED5F1E963}"/>
              </a:ext>
            </a:extLst>
          </p:cNvPr>
          <p:cNvPicPr>
            <a:picLocks noChangeAspect="1"/>
          </p:cNvPicPr>
          <p:nvPr/>
        </p:nvPicPr>
        <p:blipFill>
          <a:blip r:embed="rId7"/>
          <a:stretch>
            <a:fillRect/>
          </a:stretch>
        </p:blipFill>
        <p:spPr>
          <a:xfrm>
            <a:off x="4731783" y="2724129"/>
            <a:ext cx="399837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F9C69578-A296-5853-28BE-5620E3A937F8}"/>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Bad Code example: Real life cake into code </a:t>
            </a:r>
            <a:r>
              <a:rPr lang="en-US" dirty="0"/>
              <a:t>(in Java)</a:t>
            </a:r>
          </a:p>
        </p:txBody>
      </p:sp>
      <p:sp>
        <p:nvSpPr>
          <p:cNvPr id="15" name="TextBox 14">
            <a:extLst>
              <a:ext uri="{FF2B5EF4-FFF2-40B4-BE49-F238E27FC236}">
                <a16:creationId xmlns:a16="http://schemas.microsoft.com/office/drawing/2014/main" id="{B6D3B4E9-66AC-C91B-E3ED-2FE45E92232D}"/>
              </a:ext>
            </a:extLst>
          </p:cNvPr>
          <p:cNvSpPr txBox="1"/>
          <p:nvPr/>
        </p:nvSpPr>
        <p:spPr>
          <a:xfrm>
            <a:off x="8899695" y="2712370"/>
            <a:ext cx="3226553" cy="2031325"/>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What if instead of Jordan making a cake, we want Gordon Ramsay to bake a cake? He’ll surely do things differently. But right now he can’t because the bowl is the boss.</a:t>
            </a:r>
          </a:p>
        </p:txBody>
      </p:sp>
      <p:pic>
        <p:nvPicPr>
          <p:cNvPr id="1026" name="Picture 2" descr="22 Times Aspiring Cooks Failed and Got Roasted to a Sizzling Crisp By Gordon  Ramsay on Twitter - FAIL Blog - Funny Fails">
            <a:extLst>
              <a:ext uri="{FF2B5EF4-FFF2-40B4-BE49-F238E27FC236}">
                <a16:creationId xmlns:a16="http://schemas.microsoft.com/office/drawing/2014/main" id="{F32EF9F9-F091-B544-599F-F23317542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238" y="4557866"/>
            <a:ext cx="3043465" cy="2291890"/>
          </a:xfrm>
          <a:prstGeom prst="rect">
            <a:avLst/>
          </a:prstGeom>
          <a:noFill/>
          <a:extLst>
            <a:ext uri="{909E8E84-426E-40DD-AFC4-6F175D3DCCD1}">
              <a14:hiddenFill xmlns:a14="http://schemas.microsoft.com/office/drawing/2010/main">
                <a:solidFill>
                  <a:srgbClr val="FFFFFF"/>
                </a:solidFill>
              </a14:hiddenFill>
            </a:ext>
          </a:extLst>
        </p:spPr>
      </p:pic>
      <p:pic>
        <p:nvPicPr>
          <p:cNvPr id="16" name="gordon-ramsey-what-are-you-an-idiot-sandwich">
            <a:hlinkClick r:id="" action="ppaction://media"/>
            <a:extLst>
              <a:ext uri="{FF2B5EF4-FFF2-40B4-BE49-F238E27FC236}">
                <a16:creationId xmlns:a16="http://schemas.microsoft.com/office/drawing/2014/main" id="{44B24EAA-5045-90AC-8B42-E3E7EE7B0A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97962" y="7303294"/>
            <a:ext cx="406400" cy="406400"/>
          </a:xfrm>
          <a:prstGeom prst="rect">
            <a:avLst/>
          </a:prstGeom>
        </p:spPr>
      </p:pic>
      <p:pic>
        <p:nvPicPr>
          <p:cNvPr id="1028" name="Picture 4" descr="Which Wich® Superior Sandwiches : Custom-Crafted Sandwich Shop">
            <a:extLst>
              <a:ext uri="{FF2B5EF4-FFF2-40B4-BE49-F238E27FC236}">
                <a16:creationId xmlns:a16="http://schemas.microsoft.com/office/drawing/2014/main" id="{807A9AC0-D04B-D54E-45A3-0EBBD7A1C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9761" y="5037812"/>
            <a:ext cx="2151856" cy="1331998"/>
          </a:xfrm>
          <a:prstGeom prst="rect">
            <a:avLst/>
          </a:prstGeom>
          <a:noFill/>
          <a:extLst>
            <a:ext uri="{909E8E84-426E-40DD-AFC4-6F175D3DCCD1}">
              <a14:hiddenFill xmlns:a14="http://schemas.microsoft.com/office/drawing/2010/main">
                <a:solidFill>
                  <a:srgbClr val="FFFFFF"/>
                </a:solidFill>
              </a14:hiddenFill>
            </a:ext>
          </a:extLst>
        </p:spPr>
      </p:pic>
      <p:pic>
        <p:nvPicPr>
          <p:cNvPr id="19" name="sfx-punch">
            <a:hlinkClick r:id="" action="ppaction://media"/>
            <a:extLst>
              <a:ext uri="{FF2B5EF4-FFF2-40B4-BE49-F238E27FC236}">
                <a16:creationId xmlns:a16="http://schemas.microsoft.com/office/drawing/2014/main" id="{D9D5BE30-036E-6C24-5CF1-BC5D3D25608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568142" y="7303294"/>
            <a:ext cx="406400" cy="406400"/>
          </a:xfrm>
          <a:prstGeom prst="rect">
            <a:avLst/>
          </a:prstGeom>
        </p:spPr>
      </p:pic>
    </p:spTree>
    <p:extLst>
      <p:ext uri="{BB962C8B-B14F-4D97-AF65-F5344CB8AC3E}">
        <p14:creationId xmlns:p14="http://schemas.microsoft.com/office/powerpoint/2010/main" val="892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 presetClass="mediacall" presetSubtype="0" fill="hold" nodeType="afterEffect">
                                  <p:stCondLst>
                                    <p:cond delay="0"/>
                                  </p:stCondLst>
                                  <p:childTnLst>
                                    <p:cmd type="call" cmd="playFrom(0.0)">
                                      <p:cBhvr>
                                        <p:cTn id="39" dur="2651" fill="hold"/>
                                        <p:tgtEl>
                                          <p:spTgt spid="16"/>
                                        </p:tgtEl>
                                      </p:cBhvr>
                                    </p:cmd>
                                  </p:childTnLst>
                                </p:cTn>
                              </p:par>
                            </p:childTnLst>
                          </p:cTn>
                        </p:par>
                        <p:par>
                          <p:cTn id="40" fill="hold">
                            <p:stCondLst>
                              <p:cond delay="4651"/>
                            </p:stCondLst>
                            <p:childTnLst>
                              <p:par>
                                <p:cTn id="41" presetID="42" presetClass="path" presetSubtype="0" fill="hold" nodeType="afterEffect">
                                  <p:stCondLst>
                                    <p:cond delay="0"/>
                                  </p:stCondLst>
                                  <p:childTnLst>
                                    <p:animMotion origin="layout" path="M -1.04167E-6 -1.48148E-6 L -0.23125 -0.02523 " pathEditMode="relative" rAng="0" ptsTypes="AA">
                                      <p:cBhvr>
                                        <p:cTn id="42" dur="1000" fill="hold"/>
                                        <p:tgtEl>
                                          <p:spTgt spid="1028"/>
                                        </p:tgtEl>
                                        <p:attrNameLst>
                                          <p:attrName>ppt_x</p:attrName>
                                          <p:attrName>ppt_y</p:attrName>
                                        </p:attrNameLst>
                                      </p:cBhvr>
                                      <p:rCtr x="-11563" y="-1273"/>
                                    </p:animMotion>
                                  </p:childTnLst>
                                </p:cTn>
                              </p:par>
                              <p:par>
                                <p:cTn id="43" presetID="8" presetClass="emph" presetSubtype="0" fill="hold" nodeType="withEffect">
                                  <p:stCondLst>
                                    <p:cond delay="0"/>
                                  </p:stCondLst>
                                  <p:childTnLst>
                                    <p:animRot by="-2700000">
                                      <p:cBhvr>
                                        <p:cTn id="44" dur="1000" fill="hold"/>
                                        <p:tgtEl>
                                          <p:spTgt spid="1028"/>
                                        </p:tgtEl>
                                        <p:attrNameLst>
                                          <p:attrName>r</p:attrName>
                                        </p:attrNameLst>
                                      </p:cBhvr>
                                    </p:animRot>
                                  </p:childTnLst>
                                </p:cTn>
                              </p:par>
                            </p:childTnLst>
                          </p:cTn>
                        </p:par>
                        <p:par>
                          <p:cTn id="45" fill="hold">
                            <p:stCondLst>
                              <p:cond delay="5651"/>
                            </p:stCondLst>
                            <p:childTnLst>
                              <p:par>
                                <p:cTn id="46" presetID="1" presetClass="mediacall" presetSubtype="0" fill="hold" nodeType="afterEffect">
                                  <p:stCondLst>
                                    <p:cond delay="0"/>
                                  </p:stCondLst>
                                  <p:childTnLst>
                                    <p:cmd type="call" cmd="playFrom(0.0)">
                                      <p:cBhvr>
                                        <p:cTn id="47" dur="1906" fill="hold"/>
                                        <p:tgtEl>
                                          <p:spTgt spid="19"/>
                                        </p:tgtEl>
                                      </p:cBhvr>
                                    </p:cmd>
                                  </p:childTnLst>
                                </p:cTn>
                              </p:par>
                              <p:par>
                                <p:cTn id="48" presetID="42" presetClass="path" presetSubtype="0" fill="hold" nodeType="withEffect">
                                  <p:stCondLst>
                                    <p:cond delay="0"/>
                                  </p:stCondLst>
                                  <p:childTnLst>
                                    <p:animMotion origin="layout" path="M -0.23125 -0.02523 L -0.17838 0.33403 " pathEditMode="relative" rAng="0" ptsTypes="AA">
                                      <p:cBhvr>
                                        <p:cTn id="49" dur="2000" fill="hold"/>
                                        <p:tgtEl>
                                          <p:spTgt spid="1028"/>
                                        </p:tgtEl>
                                        <p:attrNameLst>
                                          <p:attrName>ppt_x</p:attrName>
                                          <p:attrName>ppt_y</p:attrName>
                                        </p:attrNameLst>
                                      </p:cBhvr>
                                      <p:rCtr x="2643" y="17963"/>
                                    </p:animMotion>
                                  </p:childTnLst>
                                </p:cTn>
                              </p:par>
                              <p:par>
                                <p:cTn id="50" presetID="8" presetClass="emph" presetSubtype="0" fill="hold" nodeType="withEffect">
                                  <p:stCondLst>
                                    <p:cond delay="0"/>
                                  </p:stCondLst>
                                  <p:childTnLst>
                                    <p:animRot by="10800000">
                                      <p:cBhvr>
                                        <p:cTn id="51" dur="2000" fill="hold"/>
                                        <p:tgtEl>
                                          <p:spTgt spid="1028"/>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026"/>
                                        </p:tgtEl>
                                        <p:attrNameLst>
                                          <p:attrName>r</p:attrName>
                                        </p:attrNameLst>
                                      </p:cBhvr>
                                    </p:animRot>
                                  </p:childTnLst>
                                </p:cTn>
                              </p:par>
                              <p:par>
                                <p:cTn id="54" presetID="2" presetClass="exit" presetSubtype="4" fill="hold" nodeType="withEffect">
                                  <p:stCondLst>
                                    <p:cond delay="0"/>
                                  </p:stCondLst>
                                  <p:childTnLst>
                                    <p:anim calcmode="lin" valueType="num">
                                      <p:cBhvr additive="base">
                                        <p:cTn id="55" dur="1000"/>
                                        <p:tgtEl>
                                          <p:spTgt spid="1026"/>
                                        </p:tgtEl>
                                        <p:attrNameLst>
                                          <p:attrName>ppt_x</p:attrName>
                                        </p:attrNameLst>
                                      </p:cBhvr>
                                      <p:tavLst>
                                        <p:tav tm="0">
                                          <p:val>
                                            <p:strVal val="ppt_x"/>
                                          </p:val>
                                        </p:tav>
                                        <p:tav tm="100000">
                                          <p:val>
                                            <p:strVal val="ppt_x"/>
                                          </p:val>
                                        </p:tav>
                                      </p:tavLst>
                                    </p:anim>
                                    <p:anim calcmode="lin" valueType="num">
                                      <p:cBhvr additive="base">
                                        <p:cTn id="56" dur="1000"/>
                                        <p:tgtEl>
                                          <p:spTgt spid="1026"/>
                                        </p:tgtEl>
                                        <p:attrNameLst>
                                          <p:attrName>ppt_y</p:attrName>
                                        </p:attrNameLst>
                                      </p:cBhvr>
                                      <p:tavLst>
                                        <p:tav tm="0">
                                          <p:val>
                                            <p:strVal val="ppt_y"/>
                                          </p:val>
                                        </p:tav>
                                        <p:tav tm="100000">
                                          <p:val>
                                            <p:strVal val="1+ppt_h/2"/>
                                          </p:val>
                                        </p:tav>
                                      </p:tavLst>
                                    </p:anim>
                                    <p:set>
                                      <p:cBhvr>
                                        <p:cTn id="57"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16"/>
                </p:tgtEl>
              </p:cMediaNode>
            </p:audio>
            <p:audio>
              <p:cMediaNode vol="80000">
                <p:cTn id="59" fill="hold" display="0">
                  <p:stCondLst>
                    <p:cond delay="indefinite"/>
                  </p:stCondLst>
                  <p:endCondLst>
                    <p:cond evt="onStopAudio" delay="0">
                      <p:tgtEl>
                        <p:sldTgt/>
                      </p:tgtEl>
                    </p:cond>
                  </p:endCondLst>
                </p:cTn>
                <p:tgtEl>
                  <p:spTgt spid="19"/>
                </p:tgtEl>
              </p:cMediaNode>
            </p:audio>
          </p:childTnLst>
        </p:cTn>
      </p:par>
    </p:tnLst>
    <p:bldLst>
      <p:bldP spid="8" grpId="0"/>
      <p:bldP spid="9"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5CA4-61FB-22E0-A9A5-796CBF47620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3" name="TextBox 2">
            <a:extLst>
              <a:ext uri="{FF2B5EF4-FFF2-40B4-BE49-F238E27FC236}">
                <a16:creationId xmlns:a16="http://schemas.microsoft.com/office/drawing/2014/main" id="{1F6CCC15-703A-6971-1DCC-CF93F28E19B7}"/>
              </a:ext>
            </a:extLst>
          </p:cNvPr>
          <p:cNvSpPr txBox="1"/>
          <p:nvPr/>
        </p:nvSpPr>
        <p:spPr>
          <a:xfrm>
            <a:off x="4541729" y="968015"/>
            <a:ext cx="310854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Data Abstraction</a:t>
            </a:r>
          </a:p>
        </p:txBody>
      </p:sp>
      <p:sp>
        <p:nvSpPr>
          <p:cNvPr id="4" name="TextBox 3">
            <a:extLst>
              <a:ext uri="{FF2B5EF4-FFF2-40B4-BE49-F238E27FC236}">
                <a16:creationId xmlns:a16="http://schemas.microsoft.com/office/drawing/2014/main" id="{65DD548A-2B69-7854-98F7-B09C5308E0F4}"/>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Lists </a:t>
            </a:r>
            <a:r>
              <a:rPr lang="en-US" dirty="0"/>
              <a:t>(in Python)</a:t>
            </a:r>
          </a:p>
        </p:txBody>
      </p:sp>
      <p:pic>
        <p:nvPicPr>
          <p:cNvPr id="6" name="Picture 5">
            <a:extLst>
              <a:ext uri="{FF2B5EF4-FFF2-40B4-BE49-F238E27FC236}">
                <a16:creationId xmlns:a16="http://schemas.microsoft.com/office/drawing/2014/main" id="{AE778211-A3D3-5953-C5F1-422C5711CCB2}"/>
              </a:ext>
            </a:extLst>
          </p:cNvPr>
          <p:cNvPicPr>
            <a:picLocks noChangeAspect="1"/>
          </p:cNvPicPr>
          <p:nvPr/>
        </p:nvPicPr>
        <p:blipFill>
          <a:blip r:embed="rId2"/>
          <a:stretch>
            <a:fillRect/>
          </a:stretch>
        </p:blipFill>
        <p:spPr>
          <a:xfrm>
            <a:off x="230085" y="1994054"/>
            <a:ext cx="7354001" cy="324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FD9E497-0B9B-CA3B-24B1-7F2964D66DD8}"/>
              </a:ext>
            </a:extLst>
          </p:cNvPr>
          <p:cNvSpPr txBox="1"/>
          <p:nvPr/>
        </p:nvSpPr>
        <p:spPr>
          <a:xfrm>
            <a:off x="7796463" y="1994054"/>
            <a:ext cx="3878981" cy="2308324"/>
          </a:xfrm>
          <a:prstGeom prst="rect">
            <a:avLst/>
          </a:prstGeom>
          <a:noFill/>
        </p:spPr>
        <p:txBody>
          <a:bodyPr wrap="square" rtlCol="0">
            <a:spAutoFit/>
          </a:bodyPr>
          <a:lstStyle/>
          <a:p>
            <a:r>
              <a:rPr lang="en-US" dirty="0">
                <a:solidFill>
                  <a:schemeClr val="accent6">
                    <a:lumMod val="75000"/>
                  </a:schemeClr>
                </a:solidFill>
              </a:rPr>
              <a:t>How do they work?</a:t>
            </a:r>
          </a:p>
          <a:p>
            <a:r>
              <a:rPr lang="en-US" dirty="0"/>
              <a:t>-Doesn’t matter.</a:t>
            </a:r>
          </a:p>
          <a:p>
            <a:endParaRPr lang="en-US" dirty="0"/>
          </a:p>
          <a:p>
            <a:r>
              <a:rPr lang="en-US" dirty="0">
                <a:solidFill>
                  <a:schemeClr val="accent2">
                    <a:lumMod val="75000"/>
                  </a:schemeClr>
                </a:solidFill>
              </a:rPr>
              <a:t>What do they do?</a:t>
            </a:r>
          </a:p>
          <a:p>
            <a:r>
              <a:rPr lang="en-US" dirty="0"/>
              <a:t>-Store elements, access elements</a:t>
            </a:r>
          </a:p>
          <a:p>
            <a:endParaRPr lang="en-US" dirty="0"/>
          </a:p>
          <a:p>
            <a:r>
              <a:rPr lang="en-US" dirty="0">
                <a:solidFill>
                  <a:schemeClr val="accent2">
                    <a:lumMod val="75000"/>
                  </a:schemeClr>
                </a:solidFill>
              </a:rPr>
              <a:t>How do I use them?</a:t>
            </a:r>
          </a:p>
          <a:p>
            <a:r>
              <a:rPr lang="en-US" dirty="0"/>
              <a:t>-Check their interface</a:t>
            </a:r>
          </a:p>
        </p:txBody>
      </p:sp>
    </p:spTree>
    <p:extLst>
      <p:ext uri="{BB962C8B-B14F-4D97-AF65-F5344CB8AC3E}">
        <p14:creationId xmlns:p14="http://schemas.microsoft.com/office/powerpoint/2010/main" val="23335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707F7-94EE-A063-9015-7A95252EE73E}"/>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7" name="TextBox 4">
            <a:extLst>
              <a:ext uri="{FF2B5EF4-FFF2-40B4-BE49-F238E27FC236}">
                <a16:creationId xmlns:a16="http://schemas.microsoft.com/office/drawing/2014/main" id="{BFBA1DE0-201B-5D88-49A1-863F7837419C}"/>
              </a:ext>
            </a:extLst>
          </p:cNvPr>
          <p:cNvGraphicFramePr/>
          <p:nvPr>
            <p:extLst>
              <p:ext uri="{D42A27DB-BD31-4B8C-83A1-F6EECF244321}">
                <p14:modId xmlns:p14="http://schemas.microsoft.com/office/powerpoint/2010/main" val="3731808984"/>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ABE1E5-BA96-7692-3F42-47B1E17937D1}"/>
              </a:ext>
            </a:extLst>
          </p:cNvPr>
          <p:cNvSpPr txBox="1"/>
          <p:nvPr/>
        </p:nvSpPr>
        <p:spPr>
          <a:xfrm>
            <a:off x="1435948" y="4206239"/>
            <a:ext cx="1941557" cy="369332"/>
          </a:xfrm>
          <a:prstGeom prst="rect">
            <a:avLst/>
          </a:prstGeom>
          <a:noFill/>
        </p:spPr>
        <p:txBody>
          <a:bodyPr wrap="none" rtlCol="0">
            <a:spAutoFit/>
          </a:bodyPr>
          <a:lstStyle/>
          <a:p>
            <a:r>
              <a:rPr lang="pt-PT" dirty="0"/>
              <a:t>Styles </a:t>
            </a:r>
            <a:r>
              <a:rPr lang="pt-PT" dirty="0" err="1"/>
              <a:t>of</a:t>
            </a:r>
            <a:r>
              <a:rPr lang="pt-PT" dirty="0"/>
              <a:t> </a:t>
            </a:r>
            <a:r>
              <a:rPr lang="pt-PT" dirty="0" err="1"/>
              <a:t>coding</a:t>
            </a:r>
            <a:endParaRPr lang="en-GB" dirty="0"/>
          </a:p>
        </p:txBody>
      </p:sp>
    </p:spTree>
    <p:extLst>
      <p:ext uri="{BB962C8B-B14F-4D97-AF65-F5344CB8AC3E}">
        <p14:creationId xmlns:p14="http://schemas.microsoft.com/office/powerpoint/2010/main" val="3983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90E92-0A66-B976-F03A-CB77580A9E35}"/>
              </a:ext>
            </a:extLst>
          </p:cNvPr>
          <p:cNvSpPr/>
          <p:nvPr/>
        </p:nvSpPr>
        <p:spPr>
          <a:xfrm>
            <a:off x="92869" y="968068"/>
            <a:ext cx="11972925" cy="58113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888F-C39B-489D-04E5-678A0A803C5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BD1F899F-0A9B-5626-478B-1A2774076FB4}"/>
              </a:ext>
            </a:extLst>
          </p:cNvPr>
          <p:cNvSpPr txBox="1"/>
          <p:nvPr/>
        </p:nvSpPr>
        <p:spPr>
          <a:xfrm>
            <a:off x="126206" y="1044059"/>
            <a:ext cx="2578894" cy="369332"/>
          </a:xfrm>
          <a:prstGeom prst="rect">
            <a:avLst/>
          </a:prstGeom>
          <a:noFill/>
        </p:spPr>
        <p:txBody>
          <a:bodyPr wrap="square" rtlCol="0">
            <a:spAutoFit/>
          </a:bodyPr>
          <a:lstStyle/>
          <a:p>
            <a:r>
              <a:rPr lang="en-US" dirty="0"/>
              <a:t>Logic clauses</a:t>
            </a:r>
          </a:p>
        </p:txBody>
      </p:sp>
      <p:sp>
        <p:nvSpPr>
          <p:cNvPr id="5" name="TextBox 4">
            <a:extLst>
              <a:ext uri="{FF2B5EF4-FFF2-40B4-BE49-F238E27FC236}">
                <a16:creationId xmlns:a16="http://schemas.microsoft.com/office/drawing/2014/main" id="{449F31A9-5729-9C3C-F99B-0E84087BA967}"/>
              </a:ext>
            </a:extLst>
          </p:cNvPr>
          <p:cNvSpPr txBox="1"/>
          <p:nvPr/>
        </p:nvSpPr>
        <p:spPr>
          <a:xfrm>
            <a:off x="2078830" y="1044059"/>
            <a:ext cx="3157537" cy="369332"/>
          </a:xfrm>
          <a:prstGeom prst="rect">
            <a:avLst/>
          </a:prstGeom>
          <a:noFill/>
        </p:spPr>
        <p:txBody>
          <a:bodyPr wrap="square" rtlCol="0">
            <a:spAutoFit/>
          </a:bodyPr>
          <a:lstStyle/>
          <a:p>
            <a:r>
              <a:rPr lang="en-US" dirty="0"/>
              <a:t>Ex: First Order Logic</a:t>
            </a:r>
          </a:p>
        </p:txBody>
      </p:sp>
      <p:pic>
        <p:nvPicPr>
          <p:cNvPr id="7" name="Picture 6">
            <a:extLst>
              <a:ext uri="{FF2B5EF4-FFF2-40B4-BE49-F238E27FC236}">
                <a16:creationId xmlns:a16="http://schemas.microsoft.com/office/drawing/2014/main" id="{1BB041FA-50F0-B103-288C-A6EFBD43AD9F}"/>
              </a:ext>
            </a:extLst>
          </p:cNvPr>
          <p:cNvPicPr>
            <a:picLocks noChangeAspect="1"/>
          </p:cNvPicPr>
          <p:nvPr/>
        </p:nvPicPr>
        <p:blipFill>
          <a:blip r:embed="rId3"/>
          <a:stretch>
            <a:fillRect/>
          </a:stretch>
        </p:blipFill>
        <p:spPr>
          <a:xfrm>
            <a:off x="4350057" y="1055119"/>
            <a:ext cx="2838934" cy="410025"/>
          </a:xfrm>
          <a:prstGeom prst="rect">
            <a:avLst/>
          </a:prstGeom>
        </p:spPr>
      </p:pic>
      <p:pic>
        <p:nvPicPr>
          <p:cNvPr id="9" name="Picture 8">
            <a:extLst>
              <a:ext uri="{FF2B5EF4-FFF2-40B4-BE49-F238E27FC236}">
                <a16:creationId xmlns:a16="http://schemas.microsoft.com/office/drawing/2014/main" id="{386A5E0D-514B-0CA2-244F-921116E25DFF}"/>
              </a:ext>
            </a:extLst>
          </p:cNvPr>
          <p:cNvPicPr>
            <a:picLocks noChangeAspect="1"/>
          </p:cNvPicPr>
          <p:nvPr/>
        </p:nvPicPr>
        <p:blipFill>
          <a:blip r:embed="rId4"/>
          <a:stretch>
            <a:fillRect/>
          </a:stretch>
        </p:blipFill>
        <p:spPr>
          <a:xfrm>
            <a:off x="7331866" y="1055119"/>
            <a:ext cx="4433890" cy="434290"/>
          </a:xfrm>
          <a:prstGeom prst="rect">
            <a:avLst/>
          </a:prstGeom>
        </p:spPr>
      </p:pic>
      <p:sp>
        <p:nvSpPr>
          <p:cNvPr id="11" name="Rectangle 10">
            <a:extLst>
              <a:ext uri="{FF2B5EF4-FFF2-40B4-BE49-F238E27FC236}">
                <a16:creationId xmlns:a16="http://schemas.microsoft.com/office/drawing/2014/main" id="{26DEAA28-2F2D-9A5F-7066-E60F5B2C4754}"/>
              </a:ext>
            </a:extLst>
          </p:cNvPr>
          <p:cNvSpPr/>
          <p:nvPr/>
        </p:nvSpPr>
        <p:spPr>
          <a:xfrm>
            <a:off x="585788" y="1893094"/>
            <a:ext cx="11037093" cy="45577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33F350E-DBE0-4FD4-AC60-4629B660C3AC}"/>
              </a:ext>
            </a:extLst>
          </p:cNvPr>
          <p:cNvSpPr txBox="1"/>
          <p:nvPr/>
        </p:nvSpPr>
        <p:spPr>
          <a:xfrm>
            <a:off x="614362" y="1893094"/>
            <a:ext cx="2578894" cy="369332"/>
          </a:xfrm>
          <a:prstGeom prst="rect">
            <a:avLst/>
          </a:prstGeom>
          <a:noFill/>
        </p:spPr>
        <p:txBody>
          <a:bodyPr wrap="square" rtlCol="0">
            <a:spAutoFit/>
          </a:bodyPr>
          <a:lstStyle/>
          <a:p>
            <a:r>
              <a:rPr lang="en-US" dirty="0"/>
              <a:t>Facts and rules</a:t>
            </a:r>
          </a:p>
        </p:txBody>
      </p:sp>
      <p:sp>
        <p:nvSpPr>
          <p:cNvPr id="13" name="TextBox 12">
            <a:extLst>
              <a:ext uri="{FF2B5EF4-FFF2-40B4-BE49-F238E27FC236}">
                <a16:creationId xmlns:a16="http://schemas.microsoft.com/office/drawing/2014/main" id="{57B0AE69-5BFE-6F2F-C67F-B1BC2D60C733}"/>
              </a:ext>
            </a:extLst>
          </p:cNvPr>
          <p:cNvSpPr txBox="1"/>
          <p:nvPr/>
        </p:nvSpPr>
        <p:spPr>
          <a:xfrm>
            <a:off x="2611987" y="1893094"/>
            <a:ext cx="9010894" cy="923330"/>
          </a:xfrm>
          <a:prstGeom prst="rect">
            <a:avLst/>
          </a:prstGeom>
          <a:noFill/>
        </p:spPr>
        <p:txBody>
          <a:bodyPr wrap="square" rtlCol="0">
            <a:spAutoFit/>
          </a:bodyPr>
          <a:lstStyle/>
          <a:p>
            <a:r>
              <a:rPr lang="en-US" dirty="0"/>
              <a:t>Ex: First Order Logic      </a:t>
            </a:r>
          </a:p>
          <a:p>
            <a:r>
              <a:rPr lang="en-US" dirty="0"/>
              <a:t>Facts: King(nexus)   </a:t>
            </a:r>
            <a:r>
              <a:rPr lang="en-US" dirty="0" err="1"/>
              <a:t>IsSoundFile</a:t>
            </a:r>
            <a:r>
              <a:rPr lang="en-US" dirty="0"/>
              <a:t>(</a:t>
            </a:r>
            <a:r>
              <a:rPr lang="en-US" dirty="0" err="1"/>
              <a:t>dotwav</a:t>
            </a:r>
            <a:r>
              <a:rPr lang="en-US" dirty="0"/>
              <a:t>)</a:t>
            </a:r>
          </a:p>
          <a:p>
            <a:r>
              <a:rPr lang="en-US" dirty="0"/>
              <a:t>Rules: </a:t>
            </a:r>
          </a:p>
        </p:txBody>
      </p:sp>
      <p:pic>
        <p:nvPicPr>
          <p:cNvPr id="15" name="Picture 14">
            <a:extLst>
              <a:ext uri="{FF2B5EF4-FFF2-40B4-BE49-F238E27FC236}">
                <a16:creationId xmlns:a16="http://schemas.microsoft.com/office/drawing/2014/main" id="{9E5D17D3-23DB-E0DC-A881-0DF96AFE486D}"/>
              </a:ext>
            </a:extLst>
          </p:cNvPr>
          <p:cNvPicPr>
            <a:picLocks noChangeAspect="1"/>
          </p:cNvPicPr>
          <p:nvPr/>
        </p:nvPicPr>
        <p:blipFill>
          <a:blip r:embed="rId5"/>
          <a:stretch>
            <a:fillRect/>
          </a:stretch>
        </p:blipFill>
        <p:spPr>
          <a:xfrm>
            <a:off x="3422751" y="2496736"/>
            <a:ext cx="3328093" cy="293323"/>
          </a:xfrm>
          <a:prstGeom prst="rect">
            <a:avLst/>
          </a:prstGeom>
        </p:spPr>
      </p:pic>
      <p:sp>
        <p:nvSpPr>
          <p:cNvPr id="16" name="TextBox 15">
            <a:extLst>
              <a:ext uri="{FF2B5EF4-FFF2-40B4-BE49-F238E27FC236}">
                <a16:creationId xmlns:a16="http://schemas.microsoft.com/office/drawing/2014/main" id="{FEDCE65F-1A18-A55F-3C27-8C3B261FC1C8}"/>
              </a:ext>
            </a:extLst>
          </p:cNvPr>
          <p:cNvSpPr txBox="1"/>
          <p:nvPr/>
        </p:nvSpPr>
        <p:spPr>
          <a:xfrm>
            <a:off x="569119" y="2756344"/>
            <a:ext cx="11053762" cy="1477328"/>
          </a:xfrm>
          <a:prstGeom prst="rect">
            <a:avLst/>
          </a:prstGeom>
          <a:noFill/>
        </p:spPr>
        <p:txBody>
          <a:bodyPr wrap="square" rtlCol="0">
            <a:spAutoFit/>
          </a:bodyPr>
          <a:lstStyle/>
          <a:p>
            <a:r>
              <a:rPr lang="en-US" dirty="0"/>
              <a:t>Ex: Textual form</a:t>
            </a:r>
          </a:p>
          <a:p>
            <a:r>
              <a:rPr lang="en-US" dirty="0"/>
              <a:t>Facts: Socrates is a man</a:t>
            </a:r>
          </a:p>
          <a:p>
            <a:r>
              <a:rPr lang="en-US" dirty="0"/>
              <a:t>Rules: All men are mortal</a:t>
            </a:r>
          </a:p>
          <a:p>
            <a:r>
              <a:rPr lang="en-US" dirty="0"/>
              <a:t>By encoding these facts and rules in a logical program, the program would be able to infer the fact that Socrates is mortal (because he is a man)</a:t>
            </a:r>
          </a:p>
        </p:txBody>
      </p:sp>
      <p:sp>
        <p:nvSpPr>
          <p:cNvPr id="18" name="Rectangle 17">
            <a:extLst>
              <a:ext uri="{FF2B5EF4-FFF2-40B4-BE49-F238E27FC236}">
                <a16:creationId xmlns:a16="http://schemas.microsoft.com/office/drawing/2014/main" id="{97BCB2ED-5AD8-7D7A-2B77-524D792ED2B0}"/>
              </a:ext>
            </a:extLst>
          </p:cNvPr>
          <p:cNvSpPr/>
          <p:nvPr/>
        </p:nvSpPr>
        <p:spPr>
          <a:xfrm>
            <a:off x="807244" y="4233672"/>
            <a:ext cx="10537031" cy="201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414D1C-CFC0-9120-8641-4E14234BCA75}"/>
              </a:ext>
            </a:extLst>
          </p:cNvPr>
          <p:cNvSpPr txBox="1"/>
          <p:nvPr/>
        </p:nvSpPr>
        <p:spPr>
          <a:xfrm>
            <a:off x="807243" y="4233672"/>
            <a:ext cx="10408441" cy="369332"/>
          </a:xfrm>
          <a:prstGeom prst="rect">
            <a:avLst/>
          </a:prstGeom>
          <a:noFill/>
        </p:spPr>
        <p:txBody>
          <a:bodyPr wrap="square" rtlCol="0">
            <a:spAutoFit/>
          </a:bodyPr>
          <a:lstStyle/>
          <a:p>
            <a:r>
              <a:rPr lang="en-US" dirty="0"/>
              <a:t>Prolog (logical (and somewhat functional) programming language)</a:t>
            </a:r>
          </a:p>
        </p:txBody>
      </p:sp>
      <p:sp>
        <p:nvSpPr>
          <p:cNvPr id="20" name="TextBox 19">
            <a:extLst>
              <a:ext uri="{FF2B5EF4-FFF2-40B4-BE49-F238E27FC236}">
                <a16:creationId xmlns:a16="http://schemas.microsoft.com/office/drawing/2014/main" id="{39FCFB2B-AC8F-98C4-19C3-93D3D9BF0891}"/>
              </a:ext>
            </a:extLst>
          </p:cNvPr>
          <p:cNvSpPr txBox="1"/>
          <p:nvPr/>
        </p:nvSpPr>
        <p:spPr>
          <a:xfrm>
            <a:off x="807241" y="4542924"/>
            <a:ext cx="10537031" cy="923330"/>
          </a:xfrm>
          <a:prstGeom prst="rect">
            <a:avLst/>
          </a:prstGeom>
          <a:noFill/>
        </p:spPr>
        <p:txBody>
          <a:bodyPr wrap="square" rtlCol="0">
            <a:spAutoFit/>
          </a:bodyPr>
          <a:lstStyle/>
          <a:p>
            <a:r>
              <a:rPr lang="en-US" dirty="0"/>
              <a:t>Ex: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This means that </a:t>
            </a:r>
            <a:r>
              <a:rPr lang="en-US" dirty="0" err="1"/>
              <a:t>amy</a:t>
            </a:r>
            <a:r>
              <a:rPr lang="en-US" dirty="0"/>
              <a:t> is the parent of </a:t>
            </a:r>
            <a:r>
              <a:rPr lang="en-US" dirty="0" err="1"/>
              <a:t>alice</a:t>
            </a:r>
            <a:endParaRPr lang="en-US" dirty="0"/>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Facts are stated with a predicate followed by constants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Y)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Z),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(Z, Y). </a:t>
            </a:r>
            <a:r>
              <a:rPr lang="en-US" sz="1000" dirty="0"/>
              <a:t>% X is the grandparent of Y if X is the parent of Z and Z is the parent of Y</a:t>
            </a:r>
          </a:p>
        </p:txBody>
      </p:sp>
      <p:sp>
        <p:nvSpPr>
          <p:cNvPr id="21" name="TextBox 20">
            <a:extLst>
              <a:ext uri="{FF2B5EF4-FFF2-40B4-BE49-F238E27FC236}">
                <a16:creationId xmlns:a16="http://schemas.microsoft.com/office/drawing/2014/main" id="{FACF5A6D-404D-2CCC-8121-9F467F78525A}"/>
              </a:ext>
            </a:extLst>
          </p:cNvPr>
          <p:cNvSpPr txBox="1"/>
          <p:nvPr/>
        </p:nvSpPr>
        <p:spPr>
          <a:xfrm>
            <a:off x="807238" y="5382119"/>
            <a:ext cx="10537030" cy="923330"/>
          </a:xfrm>
          <a:prstGeom prst="rect">
            <a:avLst/>
          </a:prstGeom>
          <a:noFill/>
        </p:spPr>
        <p:txBody>
          <a:bodyPr wrap="square" rtlCol="0">
            <a:spAutoFit/>
          </a:bodyPr>
          <a:lstStyle/>
          <a:p>
            <a:r>
              <a:rPr lang="en-US" dirty="0"/>
              <a:t>Is </a:t>
            </a:r>
            <a:r>
              <a:rPr lang="en-US" dirty="0" err="1"/>
              <a:t>amy</a:t>
            </a:r>
            <a:r>
              <a:rPr lang="en-US" dirty="0"/>
              <a:t> the grandparent of </a:t>
            </a:r>
            <a:r>
              <a:rPr lang="en-US" dirty="0" err="1"/>
              <a:t>jennifer</a:t>
            </a:r>
            <a:r>
              <a:rPr lang="en-US" dirty="0"/>
              <a:t>? Yes, because this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a:p>
            <a:r>
              <a:rPr lang="en-US" dirty="0"/>
              <a:t>can be inferred from the facts and rules previously established</a:t>
            </a:r>
          </a:p>
        </p:txBody>
      </p:sp>
      <p:sp>
        <p:nvSpPr>
          <p:cNvPr id="22" name="Rectangle 21">
            <a:extLst>
              <a:ext uri="{FF2B5EF4-FFF2-40B4-BE49-F238E27FC236}">
                <a16:creationId xmlns:a16="http://schemas.microsoft.com/office/drawing/2014/main" id="{1E590034-BB9B-FC3A-09C8-CB4FE7E8118A}"/>
              </a:ext>
            </a:extLst>
          </p:cNvPr>
          <p:cNvSpPr/>
          <p:nvPr/>
        </p:nvSpPr>
        <p:spPr>
          <a:xfrm>
            <a:off x="11215687" y="4159377"/>
            <a:ext cx="942975" cy="22914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err="1"/>
              <a:t>amy</a:t>
            </a:r>
            <a:endParaRPr lang="en-US" sz="1600" dirty="0"/>
          </a:p>
          <a:p>
            <a:pPr algn="ctr"/>
            <a:endParaRPr lang="en-US" sz="1600" dirty="0"/>
          </a:p>
          <a:p>
            <a:pPr algn="ctr"/>
            <a:r>
              <a:rPr lang="en-US" sz="1600" dirty="0" err="1"/>
              <a:t>alice</a:t>
            </a:r>
            <a:endParaRPr lang="en-US" sz="1600" dirty="0"/>
          </a:p>
          <a:p>
            <a:pPr algn="ctr"/>
            <a:endParaRPr lang="en-US" sz="1600" dirty="0"/>
          </a:p>
          <a:p>
            <a:pPr algn="ctr"/>
            <a:r>
              <a:rPr lang="en-US" sz="1600" dirty="0" err="1"/>
              <a:t>jennifer</a:t>
            </a:r>
            <a:endParaRPr lang="en-US" sz="1600" dirty="0"/>
          </a:p>
          <a:p>
            <a:pPr algn="ctr"/>
            <a:endParaRPr lang="en-US" sz="1600" dirty="0"/>
          </a:p>
        </p:txBody>
      </p:sp>
      <p:cxnSp>
        <p:nvCxnSpPr>
          <p:cNvPr id="24" name="Straight Arrow Connector 23">
            <a:extLst>
              <a:ext uri="{FF2B5EF4-FFF2-40B4-BE49-F238E27FC236}">
                <a16:creationId xmlns:a16="http://schemas.microsoft.com/office/drawing/2014/main" id="{998D487C-A467-CC79-9B6A-CC969FD1EC44}"/>
              </a:ext>
            </a:extLst>
          </p:cNvPr>
          <p:cNvCxnSpPr/>
          <p:nvPr/>
        </p:nvCxnSpPr>
        <p:spPr>
          <a:xfrm>
            <a:off x="11672888" y="4829175"/>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7425F2E3-DDDF-A7AE-EAF6-8AC93F38609D}"/>
              </a:ext>
            </a:extLst>
          </p:cNvPr>
          <p:cNvCxnSpPr/>
          <p:nvPr/>
        </p:nvCxnSpPr>
        <p:spPr>
          <a:xfrm>
            <a:off x="11668126" y="5348382"/>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1026" name="Picture 2" descr="Install swi-prolog on Linux | Snap Store">
            <a:extLst>
              <a:ext uri="{FF2B5EF4-FFF2-40B4-BE49-F238E27FC236}">
                <a16:creationId xmlns:a16="http://schemas.microsoft.com/office/drawing/2014/main" id="{D30BB80D-9781-122D-FDA7-CF8CED936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735" y="4293752"/>
            <a:ext cx="573881" cy="57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fad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0">
                                            <p:txEl>
                                              <p:pRg st="1" end="1"/>
                                            </p:txEl>
                                          </p:spTgt>
                                        </p:tgtEl>
                                        <p:attrNameLst>
                                          <p:attrName>style.visibility</p:attrName>
                                        </p:attrNameLst>
                                      </p:cBhvr>
                                      <p:to>
                                        <p:strVal val="visible"/>
                                      </p:to>
                                    </p:set>
                                    <p:animEffect transition="in" filter="fade">
                                      <p:cBhvr>
                                        <p:cTn id="76" dur="500"/>
                                        <p:tgtEl>
                                          <p:spTgt spid="2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Effect transition="in" filter="fade">
                                      <p:cBhvr>
                                        <p:cTn id="81" dur="500"/>
                                        <p:tgtEl>
                                          <p:spTgt spid="2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P spid="11" grpId="0" animBg="1"/>
      <p:bldP spid="12" grpId="0"/>
      <p:bldP spid="13" grpId="0"/>
      <p:bldP spid="16" grpId="0"/>
      <p:bldP spid="18" grpId="0" animBg="1"/>
      <p:bldP spid="19" grpId="0"/>
      <p:bldP spid="21" grpId="0"/>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9D2B7-396F-AB7B-BE48-CF8CE6987780}"/>
              </a:ext>
            </a:extLst>
          </p:cNvPr>
          <p:cNvSpPr txBox="1"/>
          <p:nvPr/>
        </p:nvSpPr>
        <p:spPr>
          <a:xfrm>
            <a:off x="2371217" y="1186934"/>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
        <p:nvSpPr>
          <p:cNvPr id="4" name="Title 1">
            <a:extLst>
              <a:ext uri="{FF2B5EF4-FFF2-40B4-BE49-F238E27FC236}">
                <a16:creationId xmlns:a16="http://schemas.microsoft.com/office/drawing/2014/main" id="{2A2C36B3-8FBC-C81D-7F7D-967B9887D15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6" name="Picture 5">
            <a:extLst>
              <a:ext uri="{FF2B5EF4-FFF2-40B4-BE49-F238E27FC236}">
                <a16:creationId xmlns:a16="http://schemas.microsoft.com/office/drawing/2014/main" id="{84028506-5845-2225-E99A-192684B8C652}"/>
              </a:ext>
            </a:extLst>
          </p:cNvPr>
          <p:cNvPicPr>
            <a:picLocks noChangeAspect="1"/>
          </p:cNvPicPr>
          <p:nvPr/>
        </p:nvPicPr>
        <p:blipFill>
          <a:blip r:embed="rId2"/>
          <a:stretch>
            <a:fillRect/>
          </a:stretch>
        </p:blipFill>
        <p:spPr>
          <a:xfrm>
            <a:off x="114008" y="2100584"/>
            <a:ext cx="8822914" cy="4707300"/>
          </a:xfrm>
          <a:prstGeom prst="rect">
            <a:avLst/>
          </a:prstGeom>
        </p:spPr>
      </p:pic>
      <p:cxnSp>
        <p:nvCxnSpPr>
          <p:cNvPr id="8" name="Straight Arrow Connector 7">
            <a:extLst>
              <a:ext uri="{FF2B5EF4-FFF2-40B4-BE49-F238E27FC236}">
                <a16:creationId xmlns:a16="http://schemas.microsoft.com/office/drawing/2014/main" id="{A69B7657-71B8-D4CB-8C56-C0F0F654C522}"/>
              </a:ext>
            </a:extLst>
          </p:cNvPr>
          <p:cNvCxnSpPr/>
          <p:nvPr/>
        </p:nvCxnSpPr>
        <p:spPr>
          <a:xfrm>
            <a:off x="3343492" y="3857492"/>
            <a:ext cx="342028" cy="125642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475D55B5-BE1F-C855-7B5E-B999C02BCC4F}"/>
              </a:ext>
            </a:extLst>
          </p:cNvPr>
          <p:cNvSpPr txBox="1"/>
          <p:nvPr/>
        </p:nvSpPr>
        <p:spPr>
          <a:xfrm>
            <a:off x="2806021" y="5109315"/>
            <a:ext cx="2247609" cy="369332"/>
          </a:xfrm>
          <a:prstGeom prst="rect">
            <a:avLst/>
          </a:prstGeom>
          <a:noFill/>
        </p:spPr>
        <p:txBody>
          <a:bodyPr wrap="square" rtlCol="0">
            <a:spAutoFit/>
          </a:bodyPr>
          <a:lstStyle/>
          <a:p>
            <a:r>
              <a:rPr lang="en-US" dirty="0">
                <a:solidFill>
                  <a:schemeClr val="bg1"/>
                </a:solidFill>
              </a:rPr>
              <a:t>Facts and rules</a:t>
            </a:r>
          </a:p>
        </p:txBody>
      </p:sp>
      <p:cxnSp>
        <p:nvCxnSpPr>
          <p:cNvPr id="10" name="Straight Arrow Connector 9">
            <a:extLst>
              <a:ext uri="{FF2B5EF4-FFF2-40B4-BE49-F238E27FC236}">
                <a16:creationId xmlns:a16="http://schemas.microsoft.com/office/drawing/2014/main" id="{0D2FB387-8B18-CB79-2611-079FB05DEDB7}"/>
              </a:ext>
            </a:extLst>
          </p:cNvPr>
          <p:cNvCxnSpPr>
            <a:cxnSpLocks/>
          </p:cNvCxnSpPr>
          <p:nvPr/>
        </p:nvCxnSpPr>
        <p:spPr>
          <a:xfrm flipH="1" flipV="1">
            <a:off x="5800506" y="6673334"/>
            <a:ext cx="1114498" cy="57136"/>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D4C633C1-BC42-CCB8-8172-0865B9B802C5}"/>
              </a:ext>
            </a:extLst>
          </p:cNvPr>
          <p:cNvSpPr txBox="1"/>
          <p:nvPr/>
        </p:nvSpPr>
        <p:spPr>
          <a:xfrm>
            <a:off x="4830264" y="6488668"/>
            <a:ext cx="2247609" cy="369332"/>
          </a:xfrm>
          <a:prstGeom prst="rect">
            <a:avLst/>
          </a:prstGeom>
          <a:noFill/>
        </p:spPr>
        <p:txBody>
          <a:bodyPr wrap="square" rtlCol="0">
            <a:spAutoFit/>
          </a:bodyPr>
          <a:lstStyle/>
          <a:p>
            <a:r>
              <a:rPr lang="en-US" dirty="0">
                <a:solidFill>
                  <a:schemeClr val="bg1"/>
                </a:solidFill>
              </a:rPr>
              <a:t>Queries</a:t>
            </a:r>
          </a:p>
        </p:txBody>
      </p:sp>
      <p:sp>
        <p:nvSpPr>
          <p:cNvPr id="14" name="TextBox 13">
            <a:extLst>
              <a:ext uri="{FF2B5EF4-FFF2-40B4-BE49-F238E27FC236}">
                <a16:creationId xmlns:a16="http://schemas.microsoft.com/office/drawing/2014/main" id="{8F8C1DC6-6EA1-EBD0-2441-E37529246752}"/>
              </a:ext>
            </a:extLst>
          </p:cNvPr>
          <p:cNvSpPr txBox="1"/>
          <p:nvPr/>
        </p:nvSpPr>
        <p:spPr>
          <a:xfrm>
            <a:off x="8936922" y="2093162"/>
            <a:ext cx="3255078" cy="2031325"/>
          </a:xfrm>
          <a:prstGeom prst="rect">
            <a:avLst/>
          </a:prstGeom>
          <a:noFill/>
        </p:spPr>
        <p:txBody>
          <a:bodyPr wrap="square" rtlCol="0">
            <a:spAutoFit/>
          </a:bodyPr>
          <a:lstStyle/>
          <a:p>
            <a:r>
              <a:rPr lang="en-US" dirty="0"/>
              <a:t>Syntax:</a:t>
            </a:r>
          </a:p>
          <a:p>
            <a:r>
              <a:rPr lang="en-US" dirty="0" err="1"/>
              <a:t>UpperCamelCase</a:t>
            </a:r>
            <a:r>
              <a:rPr lang="en-US" dirty="0"/>
              <a:t>:</a:t>
            </a:r>
          </a:p>
          <a:p>
            <a:pPr marL="285750" indent="-285750">
              <a:buFont typeface="Arial" panose="020B0604020202020204" pitchFamily="34" charset="0"/>
              <a:buChar char="•"/>
            </a:pPr>
            <a:r>
              <a:rPr lang="en-US" dirty="0"/>
              <a:t>Variable names</a:t>
            </a:r>
          </a:p>
          <a:p>
            <a:r>
              <a:rPr lang="en-US" dirty="0" err="1"/>
              <a:t>lowerCamelCase</a:t>
            </a:r>
            <a:r>
              <a:rPr lang="en-US" dirty="0"/>
              <a:t>:</a:t>
            </a:r>
          </a:p>
          <a:p>
            <a:pPr marL="285750" indent="-285750">
              <a:buFont typeface="Arial" panose="020B0604020202020204" pitchFamily="34" charset="0"/>
              <a:buChar char="•"/>
            </a:pPr>
            <a:r>
              <a:rPr lang="en-US" dirty="0"/>
              <a:t>constants</a:t>
            </a:r>
          </a:p>
          <a:p>
            <a:pPr marL="285750" indent="-285750">
              <a:buFont typeface="Arial" panose="020B0604020202020204" pitchFamily="34" charset="0"/>
              <a:buChar char="•"/>
            </a:pPr>
            <a:r>
              <a:rPr lang="en-US" dirty="0"/>
              <a:t>predicates</a:t>
            </a:r>
          </a:p>
          <a:p>
            <a:pPr marL="285750" indent="-285750">
              <a:buFont typeface="Arial" panose="020B0604020202020204" pitchFamily="34" charset="0"/>
              <a:buChar char="•"/>
            </a:pPr>
            <a:r>
              <a:rPr lang="en-US" dirty="0"/>
              <a:t>records</a:t>
            </a:r>
          </a:p>
        </p:txBody>
      </p:sp>
      <p:cxnSp>
        <p:nvCxnSpPr>
          <p:cNvPr id="16" name="Straight Arrow Connector 15">
            <a:extLst>
              <a:ext uri="{FF2B5EF4-FFF2-40B4-BE49-F238E27FC236}">
                <a16:creationId xmlns:a16="http://schemas.microsoft.com/office/drawing/2014/main" id="{5E7981E1-D082-9CFE-2A72-531685CC4BFA}"/>
              </a:ext>
            </a:extLst>
          </p:cNvPr>
          <p:cNvCxnSpPr/>
          <p:nvPr/>
        </p:nvCxnSpPr>
        <p:spPr>
          <a:xfrm>
            <a:off x="1535634" y="3671560"/>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59E5A3BD-66A7-F54B-DE14-39ED98BC880A}"/>
              </a:ext>
            </a:extLst>
          </p:cNvPr>
          <p:cNvSpPr txBox="1"/>
          <p:nvPr/>
        </p:nvSpPr>
        <p:spPr>
          <a:xfrm>
            <a:off x="1189225" y="4124487"/>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18" name="Straight Arrow Connector 17">
            <a:extLst>
              <a:ext uri="{FF2B5EF4-FFF2-40B4-BE49-F238E27FC236}">
                <a16:creationId xmlns:a16="http://schemas.microsoft.com/office/drawing/2014/main" id="{281AF8FB-CB99-2F74-3A24-4EE4D125FF3E}"/>
              </a:ext>
            </a:extLst>
          </p:cNvPr>
          <p:cNvCxnSpPr/>
          <p:nvPr/>
        </p:nvCxnSpPr>
        <p:spPr>
          <a:xfrm>
            <a:off x="2459612"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419D8ED-6086-C5B2-71CF-141F3C2EACBF}"/>
              </a:ext>
            </a:extLst>
          </p:cNvPr>
          <p:cNvSpPr txBox="1"/>
          <p:nvPr/>
        </p:nvSpPr>
        <p:spPr>
          <a:xfrm>
            <a:off x="2113203" y="4114072"/>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20" name="Straight Arrow Connector 19">
            <a:extLst>
              <a:ext uri="{FF2B5EF4-FFF2-40B4-BE49-F238E27FC236}">
                <a16:creationId xmlns:a16="http://schemas.microsoft.com/office/drawing/2014/main" id="{7592B189-6A41-F13B-EA60-7712FA19228A}"/>
              </a:ext>
            </a:extLst>
          </p:cNvPr>
          <p:cNvCxnSpPr/>
          <p:nvPr/>
        </p:nvCxnSpPr>
        <p:spPr>
          <a:xfrm>
            <a:off x="747286"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7EE32879-B482-E98E-ABFC-ECF0376E2394}"/>
              </a:ext>
            </a:extLst>
          </p:cNvPr>
          <p:cNvSpPr txBox="1"/>
          <p:nvPr/>
        </p:nvSpPr>
        <p:spPr>
          <a:xfrm>
            <a:off x="400877" y="4114072"/>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2" name="Straight Arrow Connector 21">
            <a:extLst>
              <a:ext uri="{FF2B5EF4-FFF2-40B4-BE49-F238E27FC236}">
                <a16:creationId xmlns:a16="http://schemas.microsoft.com/office/drawing/2014/main" id="{67DB1DF1-EB38-1852-6F0C-228115DA8DBB}"/>
              </a:ext>
            </a:extLst>
          </p:cNvPr>
          <p:cNvCxnSpPr>
            <a:cxnSpLocks/>
            <a:endCxn id="23" idx="1"/>
          </p:cNvCxnSpPr>
          <p:nvPr/>
        </p:nvCxnSpPr>
        <p:spPr>
          <a:xfrm>
            <a:off x="558412" y="2929979"/>
            <a:ext cx="99158" cy="417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011C86A-FBBA-45FF-1D80-5D90D0CB8067}"/>
              </a:ext>
            </a:extLst>
          </p:cNvPr>
          <p:cNvSpPr txBox="1"/>
          <p:nvPr/>
        </p:nvSpPr>
        <p:spPr>
          <a:xfrm>
            <a:off x="657570" y="2848666"/>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6" name="Straight Arrow Connector 25">
            <a:extLst>
              <a:ext uri="{FF2B5EF4-FFF2-40B4-BE49-F238E27FC236}">
                <a16:creationId xmlns:a16="http://schemas.microsoft.com/office/drawing/2014/main" id="{7288D84C-6777-3F00-31F0-E277502E4C10}"/>
              </a:ext>
            </a:extLst>
          </p:cNvPr>
          <p:cNvCxnSpPr>
            <a:cxnSpLocks/>
          </p:cNvCxnSpPr>
          <p:nvPr/>
        </p:nvCxnSpPr>
        <p:spPr>
          <a:xfrm>
            <a:off x="1728750" y="2848666"/>
            <a:ext cx="218713" cy="813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6B300B0-4A89-CE6A-14B4-CC407624223B}"/>
              </a:ext>
            </a:extLst>
          </p:cNvPr>
          <p:cNvSpPr txBox="1"/>
          <p:nvPr/>
        </p:nvSpPr>
        <p:spPr>
          <a:xfrm>
            <a:off x="1882043" y="2833116"/>
            <a:ext cx="732893" cy="246221"/>
          </a:xfrm>
          <a:prstGeom prst="rect">
            <a:avLst/>
          </a:prstGeom>
          <a:noFill/>
        </p:spPr>
        <p:txBody>
          <a:bodyPr wrap="none" rtlCol="0">
            <a:spAutoFit/>
          </a:bodyPr>
          <a:lstStyle/>
          <a:p>
            <a:r>
              <a:rPr lang="en-US" sz="1000" dirty="0">
                <a:solidFill>
                  <a:srgbClr val="7030A0"/>
                </a:solidFill>
              </a:rPr>
              <a:t>constant</a:t>
            </a:r>
          </a:p>
        </p:txBody>
      </p:sp>
    </p:spTree>
    <p:extLst>
      <p:ext uri="{BB962C8B-B14F-4D97-AF65-F5344CB8AC3E}">
        <p14:creationId xmlns:p14="http://schemas.microsoft.com/office/powerpoint/2010/main" val="40461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p:bldP spid="19" grpId="0"/>
      <p:bldP spid="21" grpId="0"/>
      <p:bldP spid="23"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DF8-7A70-3CE0-2FB7-9A22F99CDE7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8AB2BD2-BF3D-23F7-7D51-5E8FB6E5539A}"/>
              </a:ext>
            </a:extLst>
          </p:cNvPr>
          <p:cNvSpPr txBox="1"/>
          <p:nvPr/>
        </p:nvSpPr>
        <p:spPr>
          <a:xfrm>
            <a:off x="-1" y="1097368"/>
            <a:ext cx="12192001" cy="338554"/>
          </a:xfrm>
          <a:prstGeom prst="rect">
            <a:avLst/>
          </a:prstGeom>
          <a:noFill/>
        </p:spPr>
        <p:txBody>
          <a:bodyPr wrap="square" rtlCol="0">
            <a:spAutoFit/>
          </a:bodyPr>
          <a:lstStyle/>
          <a:p>
            <a:r>
              <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 life example: Figure out who can watch what movies	</a:t>
            </a:r>
            <a:endParaRPr lang="en-US" sz="1600" dirty="0"/>
          </a:p>
        </p:txBody>
      </p:sp>
      <p:sp>
        <p:nvSpPr>
          <p:cNvPr id="5" name="TextBox 4">
            <a:extLst>
              <a:ext uri="{FF2B5EF4-FFF2-40B4-BE49-F238E27FC236}">
                <a16:creationId xmlns:a16="http://schemas.microsoft.com/office/drawing/2014/main" id="{D02519A5-9872-00B0-B3AB-FD45F044CC00}"/>
              </a:ext>
            </a:extLst>
          </p:cNvPr>
          <p:cNvSpPr txBox="1"/>
          <p:nvPr/>
        </p:nvSpPr>
        <p:spPr>
          <a:xfrm>
            <a:off x="0" y="1466700"/>
            <a:ext cx="12192000" cy="2308324"/>
          </a:xfrm>
          <a:prstGeom prst="rect">
            <a:avLst/>
          </a:prstGeom>
          <a:noFill/>
        </p:spPr>
        <p:txBody>
          <a:bodyPr wrap="square" rtlCol="0">
            <a:spAutoFit/>
          </a:bodyPr>
          <a:lstStyle/>
          <a:p>
            <a:r>
              <a:rPr lang="en-US" dirty="0"/>
              <a:t>Facts:</a:t>
            </a:r>
          </a:p>
          <a:p>
            <a:r>
              <a:rPr lang="en-US" dirty="0"/>
              <a:t>Robert is 16. </a:t>
            </a:r>
          </a:p>
          <a:p>
            <a:r>
              <a:rPr lang="en-US" dirty="0"/>
              <a:t>Amy is 18.</a:t>
            </a:r>
          </a:p>
          <a:p>
            <a:r>
              <a:rPr lang="en-US" dirty="0"/>
              <a:t>The minimum age required to watch scary movies is 15.</a:t>
            </a:r>
          </a:p>
          <a:p>
            <a:r>
              <a:rPr lang="en-US" dirty="0"/>
              <a:t>The minimum age required to watch sexual movies is 18.</a:t>
            </a:r>
          </a:p>
          <a:p>
            <a:r>
              <a:rPr lang="en-US" dirty="0"/>
              <a:t>Rules:</a:t>
            </a:r>
          </a:p>
          <a:p>
            <a:r>
              <a:rPr lang="en-US" dirty="0"/>
              <a:t>A person can watch a movie if their age is equal or greater than the movie’s minimum required age. </a:t>
            </a:r>
          </a:p>
          <a:p>
            <a:endParaRPr lang="en-US" dirty="0"/>
          </a:p>
        </p:txBody>
      </p:sp>
      <p:sp>
        <p:nvSpPr>
          <p:cNvPr id="6" name="TextBox 5">
            <a:extLst>
              <a:ext uri="{FF2B5EF4-FFF2-40B4-BE49-F238E27FC236}">
                <a16:creationId xmlns:a16="http://schemas.microsoft.com/office/drawing/2014/main" id="{D51E9B2F-CE26-4650-94A4-D88664F1A84C}"/>
              </a:ext>
            </a:extLst>
          </p:cNvPr>
          <p:cNvSpPr txBox="1"/>
          <p:nvPr/>
        </p:nvSpPr>
        <p:spPr>
          <a:xfrm>
            <a:off x="-2" y="4006306"/>
            <a:ext cx="12191999" cy="2585323"/>
          </a:xfrm>
          <a:prstGeom prst="rect">
            <a:avLst/>
          </a:prstGeom>
          <a:noFill/>
        </p:spPr>
        <p:txBody>
          <a:bodyPr wrap="square" rtlCol="0">
            <a:spAutoFit/>
          </a:bodyPr>
          <a:lstStyle/>
          <a:p>
            <a:r>
              <a:rPr lang="en-US" dirty="0"/>
              <a:t>% Facts:</a:t>
            </a:r>
          </a:p>
          <a:p>
            <a:r>
              <a:rPr lang="en-US" dirty="0"/>
              <a:t>age(</a:t>
            </a:r>
            <a:r>
              <a:rPr lang="en-US" dirty="0" err="1"/>
              <a:t>robert</a:t>
            </a:r>
            <a:r>
              <a:rPr lang="en-US" dirty="0"/>
              <a:t>, 16). %age of </a:t>
            </a:r>
            <a:r>
              <a:rPr lang="en-US" dirty="0" err="1"/>
              <a:t>robert</a:t>
            </a:r>
            <a:r>
              <a:rPr lang="en-US" dirty="0"/>
              <a:t> is 16</a:t>
            </a:r>
          </a:p>
          <a:p>
            <a:r>
              <a:rPr lang="en-US" dirty="0"/>
              <a:t>age(</a:t>
            </a:r>
            <a:r>
              <a:rPr lang="en-US" dirty="0" err="1"/>
              <a:t>amy</a:t>
            </a:r>
            <a:r>
              <a:rPr lang="en-US" dirty="0"/>
              <a:t>, 18).</a:t>
            </a:r>
          </a:p>
          <a:p>
            <a:r>
              <a:rPr lang="en-US" dirty="0" err="1"/>
              <a:t>minimumAge</a:t>
            </a:r>
            <a:r>
              <a:rPr lang="en-US" dirty="0"/>
              <a:t>(scary, 15).</a:t>
            </a:r>
          </a:p>
          <a:p>
            <a:r>
              <a:rPr lang="en-US" dirty="0" err="1"/>
              <a:t>minimumAge</a:t>
            </a:r>
            <a:r>
              <a:rPr lang="en-US" dirty="0"/>
              <a:t>(sexual, 18).</a:t>
            </a:r>
          </a:p>
          <a:p>
            <a:r>
              <a:rPr lang="en-US" dirty="0"/>
              <a:t>% Rules:</a:t>
            </a:r>
          </a:p>
          <a:p>
            <a:r>
              <a:rPr lang="en-US" dirty="0"/>
              <a:t>% </a:t>
            </a:r>
            <a:r>
              <a:rPr lang="en-US" dirty="0" err="1"/>
              <a:t>canWatch</a:t>
            </a:r>
            <a:r>
              <a:rPr lang="en-US" dirty="0"/>
              <a:t>(X, Y) means that X can watch movie Y</a:t>
            </a:r>
          </a:p>
          <a:p>
            <a:r>
              <a:rPr lang="en-US" dirty="0" err="1"/>
              <a:t>canWatch</a:t>
            </a:r>
            <a:r>
              <a:rPr lang="en-US" dirty="0"/>
              <a:t>(X, Y) :- </a:t>
            </a:r>
            <a:r>
              <a:rPr lang="en-US" dirty="0" err="1"/>
              <a:t>minimumAge</a:t>
            </a:r>
            <a:r>
              <a:rPr lang="en-US" dirty="0"/>
              <a:t>(Y, </a:t>
            </a:r>
            <a:r>
              <a:rPr lang="en-US" dirty="0" err="1"/>
              <a:t>MinAge</a:t>
            </a:r>
            <a:r>
              <a:rPr lang="en-US" dirty="0"/>
              <a:t>), age(X, Age), Age &gt;= </a:t>
            </a:r>
            <a:r>
              <a:rPr lang="en-US" dirty="0" err="1"/>
              <a:t>MinAge</a:t>
            </a:r>
            <a:r>
              <a:rPr lang="en-US" dirty="0"/>
              <a:t>. </a:t>
            </a:r>
          </a:p>
          <a:p>
            <a:endParaRPr lang="en-US" dirty="0"/>
          </a:p>
        </p:txBody>
      </p:sp>
      <p:sp>
        <p:nvSpPr>
          <p:cNvPr id="8" name="TextBox 7">
            <a:extLst>
              <a:ext uri="{FF2B5EF4-FFF2-40B4-BE49-F238E27FC236}">
                <a16:creationId xmlns:a16="http://schemas.microsoft.com/office/drawing/2014/main" id="{3C9BEF71-9D0B-A170-EF09-FA5B6B4C9528}"/>
              </a:ext>
            </a:extLst>
          </p:cNvPr>
          <p:cNvSpPr txBox="1"/>
          <p:nvPr/>
        </p:nvSpPr>
        <p:spPr>
          <a:xfrm>
            <a:off x="-55364" y="3636974"/>
            <a:ext cx="6247208" cy="369332"/>
          </a:xfrm>
          <a:prstGeom prst="rect">
            <a:avLst/>
          </a:prstGeom>
          <a:noFill/>
        </p:spPr>
        <p:txBody>
          <a:bodyPr wrap="square">
            <a:spAutoFit/>
          </a:bodyPr>
          <a:lstStyle/>
          <a:p>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sz="1800" dirty="0"/>
              <a:t>(Prolog)</a:t>
            </a:r>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dirty="0"/>
          </a:p>
        </p:txBody>
      </p:sp>
      <p:pic>
        <p:nvPicPr>
          <p:cNvPr id="10" name="Picture 9">
            <a:extLst>
              <a:ext uri="{FF2B5EF4-FFF2-40B4-BE49-F238E27FC236}">
                <a16:creationId xmlns:a16="http://schemas.microsoft.com/office/drawing/2014/main" id="{D640D261-54AC-B565-121D-67A5848D2BE2}"/>
              </a:ext>
            </a:extLst>
          </p:cNvPr>
          <p:cNvPicPr>
            <a:picLocks noChangeAspect="1"/>
          </p:cNvPicPr>
          <p:nvPr/>
        </p:nvPicPr>
        <p:blipFill>
          <a:blip r:embed="rId4"/>
          <a:stretch>
            <a:fillRect/>
          </a:stretch>
        </p:blipFill>
        <p:spPr>
          <a:xfrm>
            <a:off x="6512785" y="1565222"/>
            <a:ext cx="5528434" cy="1237813"/>
          </a:xfrm>
          <a:prstGeom prst="rect">
            <a:avLst/>
          </a:prstGeom>
        </p:spPr>
      </p:pic>
      <p:pic>
        <p:nvPicPr>
          <p:cNvPr id="2050" name="Picture 2" descr="Robert Downey Jr. Iron Man PNG transparente - StickPNG">
            <a:extLst>
              <a:ext uri="{FF2B5EF4-FFF2-40B4-BE49-F238E27FC236}">
                <a16:creationId xmlns:a16="http://schemas.microsoft.com/office/drawing/2014/main" id="{A44803DB-C470-85E3-39ED-7F2863AD2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4354" y="4754534"/>
            <a:ext cx="2106865" cy="2106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ornhub-community-intro">
            <a:hlinkClick r:id="" action="ppaction://media"/>
            <a:extLst>
              <a:ext uri="{FF2B5EF4-FFF2-40B4-BE49-F238E27FC236}">
                <a16:creationId xmlns:a16="http://schemas.microsoft.com/office/drawing/2014/main" id="{7DAAAD88-0D4F-29D1-3CD0-D09D00AFBA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654675"/>
            <a:ext cx="406400" cy="406400"/>
          </a:xfrm>
          <a:prstGeom prst="rect">
            <a:avLst/>
          </a:prstGeom>
        </p:spPr>
      </p:pic>
      <p:cxnSp>
        <p:nvCxnSpPr>
          <p:cNvPr id="14" name="Straight Arrow Connector 13">
            <a:extLst>
              <a:ext uri="{FF2B5EF4-FFF2-40B4-BE49-F238E27FC236}">
                <a16:creationId xmlns:a16="http://schemas.microsoft.com/office/drawing/2014/main" id="{634D3395-371E-2EA0-D751-E8A11F4A4C16}"/>
              </a:ext>
            </a:extLst>
          </p:cNvPr>
          <p:cNvCxnSpPr/>
          <p:nvPr/>
        </p:nvCxnSpPr>
        <p:spPr>
          <a:xfrm flipV="1">
            <a:off x="6324600" y="2091267"/>
            <a:ext cx="381000" cy="6434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CFA76520-CD63-D87B-29D7-22DEFEBC74C9}"/>
              </a:ext>
            </a:extLst>
          </p:cNvPr>
          <p:cNvSpPr txBox="1"/>
          <p:nvPr/>
        </p:nvSpPr>
        <p:spPr>
          <a:xfrm>
            <a:off x="8572500" y="3775024"/>
            <a:ext cx="3619500" cy="2308324"/>
          </a:xfrm>
          <a:prstGeom prst="rect">
            <a:avLst/>
          </a:prstGeom>
          <a:noFill/>
        </p:spPr>
        <p:txBody>
          <a:bodyPr wrap="square" rtlCol="0">
            <a:spAutoFit/>
          </a:bodyPr>
          <a:lstStyle/>
          <a:p>
            <a:r>
              <a:rPr lang="en-US" dirty="0"/>
              <a:t>?- </a:t>
            </a:r>
            <a:r>
              <a:rPr lang="en-US" dirty="0" err="1"/>
              <a:t>canWatch</a:t>
            </a:r>
            <a:r>
              <a:rPr lang="en-US" dirty="0"/>
              <a:t>(</a:t>
            </a:r>
            <a:r>
              <a:rPr lang="en-US" dirty="0" err="1"/>
              <a:t>amy</a:t>
            </a:r>
            <a:r>
              <a:rPr lang="en-US" dirty="0"/>
              <a:t>, sexual).</a:t>
            </a:r>
          </a:p>
          <a:p>
            <a:r>
              <a:rPr lang="en-US" dirty="0"/>
              <a:t>true.</a:t>
            </a:r>
          </a:p>
          <a:p>
            <a:r>
              <a:rPr lang="en-US" dirty="0"/>
              <a:t>?- </a:t>
            </a:r>
            <a:r>
              <a:rPr lang="en-US" dirty="0" err="1"/>
              <a:t>canWatch</a:t>
            </a:r>
            <a:r>
              <a:rPr lang="en-US" dirty="0"/>
              <a:t>(</a:t>
            </a:r>
            <a:r>
              <a:rPr lang="en-US" dirty="0" err="1"/>
              <a:t>robert</a:t>
            </a:r>
            <a:r>
              <a:rPr lang="en-US" dirty="0"/>
              <a:t>, sexual).</a:t>
            </a:r>
          </a:p>
          <a:p>
            <a:r>
              <a:rPr lang="en-US" dirty="0"/>
              <a:t>false.</a:t>
            </a:r>
          </a:p>
          <a:p>
            <a:r>
              <a:rPr lang="en-US" dirty="0"/>
              <a:t>?- </a:t>
            </a:r>
            <a:r>
              <a:rPr lang="en-US" dirty="0" err="1"/>
              <a:t>canWatch</a:t>
            </a:r>
            <a:r>
              <a:rPr lang="en-US" dirty="0"/>
              <a:t>(X, scary).</a:t>
            </a:r>
          </a:p>
          <a:p>
            <a:r>
              <a:rPr lang="en-US" dirty="0"/>
              <a:t>X = </a:t>
            </a:r>
            <a:r>
              <a:rPr lang="en-US" dirty="0" err="1"/>
              <a:t>robert</a:t>
            </a:r>
            <a:r>
              <a:rPr lang="en-US" dirty="0"/>
              <a:t>;</a:t>
            </a:r>
          </a:p>
          <a:p>
            <a:r>
              <a:rPr lang="en-US" dirty="0"/>
              <a:t>X = </a:t>
            </a:r>
            <a:r>
              <a:rPr lang="en-US" dirty="0" err="1"/>
              <a:t>amy</a:t>
            </a:r>
            <a:r>
              <a:rPr lang="en-US" dirty="0"/>
              <a:t>.</a:t>
            </a:r>
          </a:p>
          <a:p>
            <a:endParaRPr lang="en-US" dirty="0"/>
          </a:p>
        </p:txBody>
      </p:sp>
      <p:pic>
        <p:nvPicPr>
          <p:cNvPr id="13" name="Picture 12">
            <a:extLst>
              <a:ext uri="{FF2B5EF4-FFF2-40B4-BE49-F238E27FC236}">
                <a16:creationId xmlns:a16="http://schemas.microsoft.com/office/drawing/2014/main" id="{05797ACD-3575-89B1-0083-BE69443D39CE}"/>
              </a:ext>
            </a:extLst>
          </p:cNvPr>
          <p:cNvPicPr>
            <a:picLocks noChangeAspect="1"/>
          </p:cNvPicPr>
          <p:nvPr/>
        </p:nvPicPr>
        <p:blipFill>
          <a:blip r:embed="rId7"/>
          <a:stretch>
            <a:fillRect/>
          </a:stretch>
        </p:blipFill>
        <p:spPr>
          <a:xfrm>
            <a:off x="10987786" y="5349146"/>
            <a:ext cx="238031" cy="381896"/>
          </a:xfrm>
          <a:prstGeom prst="rect">
            <a:avLst/>
          </a:prstGeom>
        </p:spPr>
      </p:pic>
    </p:spTree>
    <p:extLst>
      <p:ext uri="{BB962C8B-B14F-4D97-AF65-F5344CB8AC3E}">
        <p14:creationId xmlns:p14="http://schemas.microsoft.com/office/powerpoint/2010/main" val="7766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mediacall" presetSubtype="0" fill="hold" nodeType="withEffect">
                                  <p:stCondLst>
                                    <p:cond delay="0"/>
                                  </p:stCondLst>
                                  <p:childTnLst>
                                    <p:cmd type="call" cmd="playFrom(0.0)">
                                      <p:cBhvr>
                                        <p:cTn id="34" dur="3148"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500"/>
                                        <p:tgtEl>
                                          <p:spTgt spid="6">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animEffect transition="in" filter="fade">
                                      <p:cBhvr>
                                        <p:cTn id="77" dur="500"/>
                                        <p:tgtEl>
                                          <p:spTgt spid="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fade">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Effect transition="in" filter="fade">
                                      <p:cBhvr>
                                        <p:cTn id="87" dur="500"/>
                                        <p:tgtEl>
                                          <p:spTgt spid="3">
                                            <p:txEl>
                                              <p:pRg st="0" end="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500"/>
                                        <p:tgtEl>
                                          <p:spTgt spid="3">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Effect transition="in" filter="fade">
                                      <p:cBhvr>
                                        <p:cTn id="95" dur="500"/>
                                        <p:tgtEl>
                                          <p:spTgt spid="3">
                                            <p:txEl>
                                              <p:pRg st="2" end="2"/>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fade">
                                      <p:cBhvr>
                                        <p:cTn id="98" dur="500"/>
                                        <p:tgtEl>
                                          <p:spTgt spid="3">
                                            <p:txEl>
                                              <p:pRg st="3" end="3"/>
                                            </p:txEl>
                                          </p:spTgt>
                                        </p:tgtEl>
                                      </p:cBhvr>
                                    </p:animEffect>
                                  </p:childTnLst>
                                </p:cTn>
                              </p:par>
                            </p:childTnLst>
                          </p:cTn>
                        </p:par>
                        <p:par>
                          <p:cTn id="99" fill="hold">
                            <p:stCondLst>
                              <p:cond delay="500"/>
                            </p:stCondLst>
                            <p:childTnLst>
                              <p:par>
                                <p:cTn id="100" presetID="2" presetClass="entr" presetSubtype="4" fill="hold" nodeType="afterEffect">
                                  <p:stCondLst>
                                    <p:cond delay="1000"/>
                                  </p:stCondLst>
                                  <p:childTnLst>
                                    <p:set>
                                      <p:cBhvr>
                                        <p:cTn id="101" dur="1" fill="hold">
                                          <p:stCondLst>
                                            <p:cond delay="0"/>
                                          </p:stCondLst>
                                        </p:cTn>
                                        <p:tgtEl>
                                          <p:spTgt spid="2050"/>
                                        </p:tgtEl>
                                        <p:attrNameLst>
                                          <p:attrName>style.visibility</p:attrName>
                                        </p:attrNameLst>
                                      </p:cBhvr>
                                      <p:to>
                                        <p:strVal val="visible"/>
                                      </p:to>
                                    </p:set>
                                    <p:anim calcmode="lin" valueType="num">
                                      <p:cBhvr additive="base">
                                        <p:cTn id="102" dur="500" fill="hold"/>
                                        <p:tgtEl>
                                          <p:spTgt spid="2050"/>
                                        </p:tgtEl>
                                        <p:attrNameLst>
                                          <p:attrName>ppt_x</p:attrName>
                                        </p:attrNameLst>
                                      </p:cBhvr>
                                      <p:tavLst>
                                        <p:tav tm="0">
                                          <p:val>
                                            <p:strVal val="#ppt_x"/>
                                          </p:val>
                                        </p:tav>
                                        <p:tav tm="100000">
                                          <p:val>
                                            <p:strVal val="#ppt_x"/>
                                          </p:val>
                                        </p:tav>
                                      </p:tavLst>
                                    </p:anim>
                                    <p:anim calcmode="lin" valueType="num">
                                      <p:cBhvr additive="base">
                                        <p:cTn id="103" dur="500" fill="hold"/>
                                        <p:tgtEl>
                                          <p:spTgt spid="2050"/>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10" presetClass="entr" presetSubtype="0" fill="hold" nodeType="afterEffect">
                                  <p:stCondLst>
                                    <p:cond delay="100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42" presetClass="path" presetSubtype="0" accel="50000" decel="50000" fill="hold" nodeType="withEffect">
                                  <p:stCondLst>
                                    <p:cond delay="1000"/>
                                  </p:stCondLst>
                                  <p:childTnLst>
                                    <p:animMotion origin="layout" path="M 2.5E-6 -3.7037E-7 L 2.5E-6 0.25 " pathEditMode="relative" rAng="0" ptsTypes="AA">
                                      <p:cBhvr>
                                        <p:cTn id="109" dur="3000" fill="hold"/>
                                        <p:tgtEl>
                                          <p:spTgt spid="13"/>
                                        </p:tgtEl>
                                        <p:attrNameLst>
                                          <p:attrName>ppt_x</p:attrName>
                                          <p:attrName>ppt_y</p:attrName>
                                        </p:attrNameLst>
                                      </p:cBhvr>
                                      <p:rCtr x="0" y="12500"/>
                                    </p:animMotion>
                                  </p:childTnLst>
                                </p:cTn>
                              </p:par>
                              <p:par>
                                <p:cTn id="110" presetID="10" presetClass="exit" presetSubtype="0" fill="hold" nodeType="withEffect">
                                  <p:stCondLst>
                                    <p:cond delay="350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childTnLst>
                          </p:cTn>
                        </p:par>
                        <p:par>
                          <p:cTn id="113" fill="hold">
                            <p:stCondLst>
                              <p:cond delay="6000"/>
                            </p:stCondLst>
                            <p:childTnLst>
                              <p:par>
                                <p:cTn id="114" presetID="2" presetClass="exit" presetSubtype="4" fill="hold" nodeType="afterEffect">
                                  <p:stCondLst>
                                    <p:cond delay="0"/>
                                  </p:stCondLst>
                                  <p:childTnLst>
                                    <p:anim calcmode="lin" valueType="num">
                                      <p:cBhvr additive="base">
                                        <p:cTn id="115" dur="500"/>
                                        <p:tgtEl>
                                          <p:spTgt spid="2050"/>
                                        </p:tgtEl>
                                        <p:attrNameLst>
                                          <p:attrName>ppt_x</p:attrName>
                                        </p:attrNameLst>
                                      </p:cBhvr>
                                      <p:tavLst>
                                        <p:tav tm="0">
                                          <p:val>
                                            <p:strVal val="ppt_x"/>
                                          </p:val>
                                        </p:tav>
                                        <p:tav tm="100000">
                                          <p:val>
                                            <p:strVal val="ppt_x"/>
                                          </p:val>
                                        </p:tav>
                                      </p:tavLst>
                                    </p:anim>
                                    <p:anim calcmode="lin" valueType="num">
                                      <p:cBhvr additive="base">
                                        <p:cTn id="116" dur="500"/>
                                        <p:tgtEl>
                                          <p:spTgt spid="2050"/>
                                        </p:tgtEl>
                                        <p:attrNameLst>
                                          <p:attrName>ppt_y</p:attrName>
                                        </p:attrNameLst>
                                      </p:cBhvr>
                                      <p:tavLst>
                                        <p:tav tm="0">
                                          <p:val>
                                            <p:strVal val="ppt_y"/>
                                          </p:val>
                                        </p:tav>
                                        <p:tav tm="100000">
                                          <p:val>
                                            <p:strVal val="1+ppt_h/2"/>
                                          </p:val>
                                        </p:tav>
                                      </p:tavLst>
                                    </p:anim>
                                    <p:set>
                                      <p:cBhvr>
                                        <p:cTn id="117" dur="1" fill="hold">
                                          <p:stCondLst>
                                            <p:cond delay="499"/>
                                          </p:stCondLst>
                                        </p:cTn>
                                        <p:tgtEl>
                                          <p:spTgt spid="205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
                                            <p:txEl>
                                              <p:pRg st="4" end="4"/>
                                            </p:txEl>
                                          </p:spTgt>
                                        </p:tgtEl>
                                        <p:attrNameLst>
                                          <p:attrName>style.visibility</p:attrName>
                                        </p:attrNameLst>
                                      </p:cBhvr>
                                      <p:to>
                                        <p:strVal val="visible"/>
                                      </p:to>
                                    </p:set>
                                    <p:animEffect transition="in" filter="fade">
                                      <p:cBhvr>
                                        <p:cTn id="122" dur="500"/>
                                        <p:tgtEl>
                                          <p:spTgt spid="3">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
                                            <p:txEl>
                                              <p:pRg st="5" end="5"/>
                                            </p:txEl>
                                          </p:spTgt>
                                        </p:tgtEl>
                                        <p:attrNameLst>
                                          <p:attrName>style.visibility</p:attrName>
                                        </p:attrNameLst>
                                      </p:cBhvr>
                                      <p:to>
                                        <p:strVal val="visible"/>
                                      </p:to>
                                    </p:set>
                                    <p:animEffect transition="in" filter="fade">
                                      <p:cBhvr>
                                        <p:cTn id="127" dur="500"/>
                                        <p:tgtEl>
                                          <p:spTgt spid="3">
                                            <p:txEl>
                                              <p:pRg st="5" end="5"/>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xEl>
                                              <p:pRg st="6" end="6"/>
                                            </p:txEl>
                                          </p:spTgt>
                                        </p:tgtEl>
                                        <p:attrNameLst>
                                          <p:attrName>style.visibility</p:attrName>
                                        </p:attrNameLst>
                                      </p:cBhvr>
                                      <p:to>
                                        <p:strVal val="visible"/>
                                      </p:to>
                                    </p:set>
                                    <p:animEffect transition="in" filter="fade">
                                      <p:cBhvr>
                                        <p:cTn id="1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1" fill="hold" display="0">
                  <p:stCondLst>
                    <p:cond delay="indefinite"/>
                  </p:stCondLst>
                  <p:endCondLst>
                    <p:cond evt="onStopAudio" delay="0">
                      <p:tgtEl>
                        <p:sldTgt/>
                      </p:tgtEl>
                    </p:cond>
                  </p:endCondLst>
                </p:cTn>
                <p:tgtEl>
                  <p:spTgt spid="12"/>
                </p:tgtEl>
              </p:cMediaNode>
            </p:audio>
          </p:childTnLst>
        </p:cTn>
      </p:par>
    </p:tnLst>
    <p:bldLst>
      <p:bldP spid="4" grpId="0"/>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A1BAA-2C19-C1A5-34A7-E70500B497DF}"/>
              </a:ext>
            </a:extLst>
          </p:cNvPr>
          <p:cNvPicPr>
            <a:picLocks noChangeAspect="1"/>
          </p:cNvPicPr>
          <p:nvPr/>
        </p:nvPicPr>
        <p:blipFill>
          <a:blip r:embed="rId4"/>
          <a:stretch>
            <a:fillRect/>
          </a:stretch>
        </p:blipFill>
        <p:spPr>
          <a:xfrm>
            <a:off x="220701" y="1102311"/>
            <a:ext cx="4993473" cy="5586757"/>
          </a:xfrm>
          <a:prstGeom prst="rect">
            <a:avLst/>
          </a:prstGeom>
        </p:spPr>
      </p:pic>
      <p:sp>
        <p:nvSpPr>
          <p:cNvPr id="4" name="Title 1">
            <a:extLst>
              <a:ext uri="{FF2B5EF4-FFF2-40B4-BE49-F238E27FC236}">
                <a16:creationId xmlns:a16="http://schemas.microsoft.com/office/drawing/2014/main" id="{20BC8458-04B7-3D70-6AF1-A52336D84DB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8" name="Picture 7">
            <a:extLst>
              <a:ext uri="{FF2B5EF4-FFF2-40B4-BE49-F238E27FC236}">
                <a16:creationId xmlns:a16="http://schemas.microsoft.com/office/drawing/2014/main" id="{F632672B-9D62-97F9-49B0-A8CF7DD623EF}"/>
              </a:ext>
            </a:extLst>
          </p:cNvPr>
          <p:cNvPicPr>
            <a:picLocks noChangeAspect="1"/>
          </p:cNvPicPr>
          <p:nvPr/>
        </p:nvPicPr>
        <p:blipFill>
          <a:blip r:embed="rId5"/>
          <a:stretch>
            <a:fillRect/>
          </a:stretch>
        </p:blipFill>
        <p:spPr>
          <a:xfrm>
            <a:off x="6096000" y="968068"/>
            <a:ext cx="5756096" cy="5721000"/>
          </a:xfrm>
          <a:prstGeom prst="rect">
            <a:avLst/>
          </a:prstGeom>
        </p:spPr>
      </p:pic>
      <p:pic>
        <p:nvPicPr>
          <p:cNvPr id="9" name="mixkit-horror-impact-773">
            <a:hlinkClick r:id="" action="ppaction://media"/>
            <a:extLst>
              <a:ext uri="{FF2B5EF4-FFF2-40B4-BE49-F238E27FC236}">
                <a16:creationId xmlns:a16="http://schemas.microsoft.com/office/drawing/2014/main" id="{380ACC81-1D64-7815-5525-933D8237D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18407" y="5871860"/>
            <a:ext cx="406400" cy="406400"/>
          </a:xfrm>
          <a:prstGeom prst="rect">
            <a:avLst/>
          </a:prstGeom>
        </p:spPr>
      </p:pic>
    </p:spTree>
    <p:extLst>
      <p:ext uri="{BB962C8B-B14F-4D97-AF65-F5344CB8AC3E}">
        <p14:creationId xmlns:p14="http://schemas.microsoft.com/office/powerpoint/2010/main" val="39309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26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32CCF-1964-E452-7BB0-0486EBCCFDF9}"/>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1 and 2.</a:t>
            </a:r>
          </a:p>
        </p:txBody>
      </p:sp>
      <p:sp>
        <p:nvSpPr>
          <p:cNvPr id="3" name="Title 1">
            <a:extLst>
              <a:ext uri="{FF2B5EF4-FFF2-40B4-BE49-F238E27FC236}">
                <a16:creationId xmlns:a16="http://schemas.microsoft.com/office/drawing/2014/main" id="{579BECA8-CCA4-EE3D-A3D6-8829D3DB4A9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A3DC2FD-F137-8D03-3B52-A281DC6F497B}"/>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Tree>
    <p:extLst>
      <p:ext uri="{BB962C8B-B14F-4D97-AF65-F5344CB8AC3E}">
        <p14:creationId xmlns:p14="http://schemas.microsoft.com/office/powerpoint/2010/main" val="353224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pic>
        <p:nvPicPr>
          <p:cNvPr id="5" name="Picture 4">
            <a:extLst>
              <a:ext uri="{FF2B5EF4-FFF2-40B4-BE49-F238E27FC236}">
                <a16:creationId xmlns:a16="http://schemas.microsoft.com/office/drawing/2014/main" id="{2F4BED30-498B-64DF-0728-D1EC2D51EE9D}"/>
              </a:ext>
            </a:extLst>
          </p:cNvPr>
          <p:cNvPicPr>
            <a:picLocks noChangeAspect="1"/>
          </p:cNvPicPr>
          <p:nvPr/>
        </p:nvPicPr>
        <p:blipFill>
          <a:blip r:embed="rId3"/>
          <a:stretch>
            <a:fillRect/>
          </a:stretch>
        </p:blipFill>
        <p:spPr>
          <a:xfrm>
            <a:off x="224556" y="1557255"/>
            <a:ext cx="4371432" cy="1039361"/>
          </a:xfrm>
          <a:prstGeom prst="rect">
            <a:avLst/>
          </a:prstGeom>
        </p:spPr>
      </p:pic>
      <p:pic>
        <p:nvPicPr>
          <p:cNvPr id="7" name="Picture 6">
            <a:extLst>
              <a:ext uri="{FF2B5EF4-FFF2-40B4-BE49-F238E27FC236}">
                <a16:creationId xmlns:a16="http://schemas.microsoft.com/office/drawing/2014/main" id="{CAF5DDF1-2929-2E99-AEA0-4CC985E8EF7B}"/>
              </a:ext>
            </a:extLst>
          </p:cNvPr>
          <p:cNvPicPr>
            <a:picLocks noChangeAspect="1"/>
          </p:cNvPicPr>
          <p:nvPr/>
        </p:nvPicPr>
        <p:blipFill>
          <a:blip r:embed="rId4"/>
          <a:stretch>
            <a:fillRect/>
          </a:stretch>
        </p:blipFill>
        <p:spPr>
          <a:xfrm>
            <a:off x="9010214" y="934639"/>
            <a:ext cx="2983150" cy="273012"/>
          </a:xfrm>
          <a:prstGeom prst="rect">
            <a:avLst/>
          </a:prstGeom>
        </p:spPr>
      </p:pic>
      <p:sp>
        <p:nvSpPr>
          <p:cNvPr id="9" name="TextBox 8">
            <a:extLst>
              <a:ext uri="{FF2B5EF4-FFF2-40B4-BE49-F238E27FC236}">
                <a16:creationId xmlns:a16="http://schemas.microsoft.com/office/drawing/2014/main" id="{2764B1BC-4288-67E0-23AF-FB4722BB1A7B}"/>
              </a:ext>
            </a:extLst>
          </p:cNvPr>
          <p:cNvSpPr txBox="1"/>
          <p:nvPr/>
        </p:nvSpPr>
        <p:spPr>
          <a:xfrm>
            <a:off x="-1" y="2660850"/>
            <a:ext cx="12192001" cy="338554"/>
          </a:xfrm>
          <a:prstGeom prst="rect">
            <a:avLst/>
          </a:prstGeom>
          <a:noFill/>
        </p:spPr>
        <p:txBody>
          <a:bodyPr wrap="square">
            <a:spAutoFit/>
          </a:bodyPr>
          <a:lstStyle/>
          <a:p>
            <a:r>
              <a:rPr lang="en-GB"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Applications: planning, scheduling, resource allocation, computer graphics, digital circuit design, fault diagnosis</a:t>
            </a:r>
            <a:endPar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782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pic>
        <p:nvPicPr>
          <p:cNvPr id="3074" name="Picture 2" descr="Trading – Minecraft Wiki">
            <a:extLst>
              <a:ext uri="{FF2B5EF4-FFF2-40B4-BE49-F238E27FC236}">
                <a16:creationId xmlns:a16="http://schemas.microsoft.com/office/drawing/2014/main" id="{B3FED12D-73C5-1248-4A49-E579D156C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293" y="3192707"/>
            <a:ext cx="2227324" cy="34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minecraft-villager-sound-effect">
            <a:hlinkClick r:id="" action="ppaction://media"/>
            <a:extLst>
              <a:ext uri="{FF2B5EF4-FFF2-40B4-BE49-F238E27FC236}">
                <a16:creationId xmlns:a16="http://schemas.microsoft.com/office/drawing/2014/main" id="{DE1B3708-57DB-67C2-427A-1761FBA75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9984" y="2088182"/>
            <a:ext cx="406400" cy="406400"/>
          </a:xfrm>
          <a:prstGeom prst="rect">
            <a:avLst/>
          </a:prstGeom>
        </p:spPr>
      </p:pic>
      <p:pic>
        <p:nvPicPr>
          <p:cNvPr id="3076" name="Picture 4" descr="Farm – Minecraft Wiki">
            <a:extLst>
              <a:ext uri="{FF2B5EF4-FFF2-40B4-BE49-F238E27FC236}">
                <a16:creationId xmlns:a16="http://schemas.microsoft.com/office/drawing/2014/main" id="{EF76CACC-8E4D-A58F-C889-31544A44B8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05" y="3502379"/>
            <a:ext cx="4022604" cy="223350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CA33048-762F-1687-7FE6-D1C5A04F94E2}"/>
              </a:ext>
            </a:extLst>
          </p:cNvPr>
          <p:cNvCxnSpPr>
            <a:cxnSpLocks/>
          </p:cNvCxnSpPr>
          <p:nvPr/>
        </p:nvCxnSpPr>
        <p:spPr>
          <a:xfrm>
            <a:off x="3476567" y="4707292"/>
            <a:ext cx="2321719" cy="1171575"/>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533ABF4-1357-E933-BFC8-781FCF0C12DE}"/>
              </a:ext>
            </a:extLst>
          </p:cNvPr>
          <p:cNvSpPr txBox="1"/>
          <p:nvPr/>
        </p:nvSpPr>
        <p:spPr>
          <a:xfrm rot="1588668">
            <a:off x="3063063" y="5320581"/>
            <a:ext cx="314444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Between 90m and 110m</a:t>
            </a:r>
          </a:p>
        </p:txBody>
      </p:sp>
      <p:cxnSp>
        <p:nvCxnSpPr>
          <p:cNvPr id="12" name="Straight Connector 11">
            <a:extLst>
              <a:ext uri="{FF2B5EF4-FFF2-40B4-BE49-F238E27FC236}">
                <a16:creationId xmlns:a16="http://schemas.microsoft.com/office/drawing/2014/main" id="{E7866F6C-F4FE-B1B1-C7BE-3FEDC1154366}"/>
              </a:ext>
            </a:extLst>
          </p:cNvPr>
          <p:cNvCxnSpPr>
            <a:cxnSpLocks/>
          </p:cNvCxnSpPr>
          <p:nvPr/>
        </p:nvCxnSpPr>
        <p:spPr>
          <a:xfrm flipV="1">
            <a:off x="6124921" y="5021507"/>
            <a:ext cx="1483788" cy="785268"/>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F033F8F-D1CB-1D84-8CE0-22FE8B1E1BAC}"/>
              </a:ext>
            </a:extLst>
          </p:cNvPr>
          <p:cNvSpPr txBox="1"/>
          <p:nvPr/>
        </p:nvSpPr>
        <p:spPr>
          <a:xfrm rot="19854476">
            <a:off x="5838515" y="5139191"/>
            <a:ext cx="3144440"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Between 48m and 53m</a:t>
            </a:r>
          </a:p>
        </p:txBody>
      </p:sp>
      <p:pic>
        <p:nvPicPr>
          <p:cNvPr id="3078" name="Picture 6" descr="American Flag USA — Stanrod Welding &amp; Plasma">
            <a:extLst>
              <a:ext uri="{FF2B5EF4-FFF2-40B4-BE49-F238E27FC236}">
                <a16:creationId xmlns:a16="http://schemas.microsoft.com/office/drawing/2014/main" id="{06C9C8C5-463D-AFC0-1DEA-0FF1C168D8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1376" y="5021507"/>
            <a:ext cx="1836493" cy="1836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BEC6FB-46E0-71FD-BD02-523EE7CEA929}"/>
              </a:ext>
            </a:extLst>
          </p:cNvPr>
          <p:cNvPicPr>
            <a:picLocks noChangeAspect="1"/>
          </p:cNvPicPr>
          <p:nvPr/>
        </p:nvPicPr>
        <p:blipFill>
          <a:blip r:embed="rId9"/>
          <a:stretch>
            <a:fillRect/>
          </a:stretch>
        </p:blipFill>
        <p:spPr>
          <a:xfrm>
            <a:off x="3586105" y="5879503"/>
            <a:ext cx="238031" cy="381896"/>
          </a:xfrm>
          <a:prstGeom prst="rect">
            <a:avLst/>
          </a:prstGeom>
        </p:spPr>
      </p:pic>
      <p:sp>
        <p:nvSpPr>
          <p:cNvPr id="19" name="TextBox 18">
            <a:extLst>
              <a:ext uri="{FF2B5EF4-FFF2-40B4-BE49-F238E27FC236}">
                <a16:creationId xmlns:a16="http://schemas.microsoft.com/office/drawing/2014/main" id="{65A05196-CCB1-9492-5769-9D96A4B882FD}"/>
              </a:ext>
            </a:extLst>
          </p:cNvPr>
          <p:cNvSpPr txBox="1"/>
          <p:nvPr/>
        </p:nvSpPr>
        <p:spPr>
          <a:xfrm>
            <a:off x="0" y="1848251"/>
            <a:ext cx="12389930" cy="1200329"/>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Tree>
    <p:extLst>
      <p:ext uri="{BB962C8B-B14F-4D97-AF65-F5344CB8AC3E}">
        <p14:creationId xmlns:p14="http://schemas.microsoft.com/office/powerpoint/2010/main" val="22767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1" presetClass="mediacall" presetSubtype="0" fill="hold" nodeType="withEffect">
                                  <p:stCondLst>
                                    <p:cond delay="0"/>
                                  </p:stCondLst>
                                  <p:childTnLst>
                                    <p:cmd type="call" cmd="playFrom(0.0)">
                                      <p:cBhvr>
                                        <p:cTn id="20" dur="1406"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78"/>
                                        </p:tgtEl>
                                        <p:attrNameLst>
                                          <p:attrName>style.visibility</p:attrName>
                                        </p:attrNameLst>
                                      </p:cBhvr>
                                      <p:to>
                                        <p:strVal val="visible"/>
                                      </p:to>
                                    </p:set>
                                    <p:anim calcmode="lin" valueType="num">
                                      <p:cBhvr additive="base">
                                        <p:cTn id="39" dur="500" fill="hold"/>
                                        <p:tgtEl>
                                          <p:spTgt spid="3078"/>
                                        </p:tgtEl>
                                        <p:attrNameLst>
                                          <p:attrName>ppt_x</p:attrName>
                                        </p:attrNameLst>
                                      </p:cBhvr>
                                      <p:tavLst>
                                        <p:tav tm="0">
                                          <p:val>
                                            <p:strVal val="#ppt_x"/>
                                          </p:val>
                                        </p:tav>
                                        <p:tav tm="100000">
                                          <p:val>
                                            <p:strVal val="#ppt_x"/>
                                          </p:val>
                                        </p:tav>
                                      </p:tavLst>
                                    </p:anim>
                                    <p:anim calcmode="lin" valueType="num">
                                      <p:cBhvr additive="base">
                                        <p:cTn id="40" dur="500" fill="hold"/>
                                        <p:tgtEl>
                                          <p:spTgt spid="3078"/>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10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42" presetClass="path" presetSubtype="0" accel="50000" decel="50000" fill="hold" nodeType="withEffect">
                                  <p:stCondLst>
                                    <p:cond delay="1000"/>
                                  </p:stCondLst>
                                  <p:childTnLst>
                                    <p:animMotion origin="layout" path="M 3.75E-6 4.81481E-6 L -0.00209 0.27361 " pathEditMode="relative" rAng="0" ptsTypes="AA">
                                      <p:cBhvr>
                                        <p:cTn id="46" dur="3000" fill="hold"/>
                                        <p:tgtEl>
                                          <p:spTgt spid="17"/>
                                        </p:tgtEl>
                                        <p:attrNameLst>
                                          <p:attrName>ppt_x</p:attrName>
                                          <p:attrName>ppt_y</p:attrName>
                                        </p:attrNameLst>
                                      </p:cBhvr>
                                      <p:rCtr x="-104" y="13681"/>
                                    </p:animMotion>
                                  </p:childTnLst>
                                </p:cTn>
                              </p:par>
                              <p:par>
                                <p:cTn id="47" presetID="10" presetClass="exit" presetSubtype="0" fill="hold" nodeType="withEffect">
                                  <p:stCondLst>
                                    <p:cond delay="350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par>
                          <p:cTn id="50" fill="hold">
                            <p:stCondLst>
                              <p:cond delay="4500"/>
                            </p:stCondLst>
                            <p:childTnLst>
                              <p:par>
                                <p:cTn id="51" presetID="2" presetClass="exit" presetSubtype="4" fill="hold" nodeType="afterEffect">
                                  <p:stCondLst>
                                    <p:cond delay="0"/>
                                  </p:stCondLst>
                                  <p:childTnLst>
                                    <p:anim calcmode="lin" valueType="num">
                                      <p:cBhvr additive="base">
                                        <p:cTn id="52" dur="500"/>
                                        <p:tgtEl>
                                          <p:spTgt spid="3078"/>
                                        </p:tgtEl>
                                        <p:attrNameLst>
                                          <p:attrName>ppt_x</p:attrName>
                                        </p:attrNameLst>
                                      </p:cBhvr>
                                      <p:tavLst>
                                        <p:tav tm="0">
                                          <p:val>
                                            <p:strVal val="ppt_x"/>
                                          </p:val>
                                        </p:tav>
                                        <p:tav tm="100000">
                                          <p:val>
                                            <p:strVal val="ppt_x"/>
                                          </p:val>
                                        </p:tav>
                                      </p:tavLst>
                                    </p:anim>
                                    <p:anim calcmode="lin" valueType="num">
                                      <p:cBhvr additive="base">
                                        <p:cTn id="53" dur="500"/>
                                        <p:tgtEl>
                                          <p:spTgt spid="3078"/>
                                        </p:tgtEl>
                                        <p:attrNameLst>
                                          <p:attrName>ppt_y</p:attrName>
                                        </p:attrNameLst>
                                      </p:cBhvr>
                                      <p:tavLst>
                                        <p:tav tm="0">
                                          <p:val>
                                            <p:strVal val="ppt_y"/>
                                          </p:val>
                                        </p:tav>
                                        <p:tav tm="100000">
                                          <p:val>
                                            <p:strVal val="1+ppt_h/2"/>
                                          </p:val>
                                        </p:tav>
                                      </p:tavLst>
                                    </p:anim>
                                    <p:set>
                                      <p:cBhvr>
                                        <p:cTn id="54" dur="1" fill="hold">
                                          <p:stCondLst>
                                            <p:cond delay="499"/>
                                          </p:stCondLst>
                                        </p:cTn>
                                        <p:tgtEl>
                                          <p:spTgt spid="307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3" fill="hold" display="0">
                  <p:stCondLst>
                    <p:cond delay="indefinite"/>
                  </p:stCondLst>
                  <p:endCondLst>
                    <p:cond evt="onStopAudio" delay="0">
                      <p:tgtEl>
                        <p:sldTgt/>
                      </p:tgtEl>
                    </p:cond>
                  </p:endCondLst>
                </p:cTn>
                <p:tgtEl>
                  <p:spTgt spid="5"/>
                </p:tgtEl>
              </p:cMediaNode>
            </p:audio>
          </p:childTnLst>
        </p:cTn>
      </p:par>
    </p:tnLst>
    <p:bldLst>
      <p:bldP spid="4" grpId="0"/>
      <p:bldP spid="9" grpId="0"/>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2985299"/>
            <a:ext cx="11537133"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p:txBody>
      </p:sp>
      <p:pic>
        <p:nvPicPr>
          <p:cNvPr id="8" name="Picture 7">
            <a:extLst>
              <a:ext uri="{FF2B5EF4-FFF2-40B4-BE49-F238E27FC236}">
                <a16:creationId xmlns:a16="http://schemas.microsoft.com/office/drawing/2014/main" id="{1E1FD7CE-8B31-DD4D-2047-81978CB83798}"/>
              </a:ext>
            </a:extLst>
          </p:cNvPr>
          <p:cNvPicPr>
            <a:picLocks noChangeAspect="1"/>
          </p:cNvPicPr>
          <p:nvPr/>
        </p:nvPicPr>
        <p:blipFill>
          <a:blip r:embed="rId5"/>
          <a:stretch>
            <a:fillRect/>
          </a:stretch>
        </p:blipFill>
        <p:spPr>
          <a:xfrm>
            <a:off x="142392" y="1798131"/>
            <a:ext cx="5517397" cy="9815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4CCA5095-CE30-DDE2-DA73-DDAF2D209954}"/>
              </a:ext>
            </a:extLst>
          </p:cNvPr>
          <p:cNvSpPr txBox="1"/>
          <p:nvPr/>
        </p:nvSpPr>
        <p:spPr>
          <a:xfrm>
            <a:off x="0" y="3631630"/>
            <a:ext cx="7038993" cy="369332"/>
          </a:xfrm>
          <a:prstGeom prst="rect">
            <a:avLst/>
          </a:prstGeom>
          <a:noFill/>
        </p:spPr>
        <p:txBody>
          <a:bodyPr wrap="square" rtlCol="0">
            <a:spAutoFit/>
          </a:bodyPr>
          <a:lstStyle/>
          <a:p>
            <a:r>
              <a:rPr lang="en-US" dirty="0"/>
              <a:t>In other words, we want to know the area of the field</a:t>
            </a:r>
          </a:p>
        </p:txBody>
      </p:sp>
      <p:pic>
        <p:nvPicPr>
          <p:cNvPr id="14" name="Picture 13">
            <a:extLst>
              <a:ext uri="{FF2B5EF4-FFF2-40B4-BE49-F238E27FC236}">
                <a16:creationId xmlns:a16="http://schemas.microsoft.com/office/drawing/2014/main" id="{0B1C119E-617D-1F59-6DB4-933F48E4831B}"/>
              </a:ext>
            </a:extLst>
          </p:cNvPr>
          <p:cNvPicPr>
            <a:picLocks noChangeAspect="1"/>
          </p:cNvPicPr>
          <p:nvPr/>
        </p:nvPicPr>
        <p:blipFill>
          <a:blip r:embed="rId6"/>
          <a:stretch>
            <a:fillRect/>
          </a:stretch>
        </p:blipFill>
        <p:spPr>
          <a:xfrm>
            <a:off x="142392" y="4075713"/>
            <a:ext cx="2600688" cy="1143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06D7177C-2E96-E779-A734-77695441B87F}"/>
              </a:ext>
            </a:extLst>
          </p:cNvPr>
          <p:cNvPicPr>
            <a:picLocks noChangeAspect="1"/>
          </p:cNvPicPr>
          <p:nvPr/>
        </p:nvPicPr>
        <p:blipFill>
          <a:blip r:embed="rId7"/>
          <a:stretch>
            <a:fillRect/>
          </a:stretch>
        </p:blipFill>
        <p:spPr>
          <a:xfrm>
            <a:off x="3028843" y="4075713"/>
            <a:ext cx="1895740" cy="16480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5038D9A9-9DD6-D968-FD3E-B8856648CD50}"/>
              </a:ext>
            </a:extLst>
          </p:cNvPr>
          <p:cNvPicPr>
            <a:picLocks noChangeAspect="1"/>
          </p:cNvPicPr>
          <p:nvPr/>
        </p:nvPicPr>
        <p:blipFill>
          <a:blip r:embed="rId8"/>
          <a:stretch>
            <a:fillRect/>
          </a:stretch>
        </p:blipFill>
        <p:spPr>
          <a:xfrm>
            <a:off x="3131344" y="4134089"/>
            <a:ext cx="289508" cy="287743"/>
          </a:xfrm>
          <a:prstGeom prst="rect">
            <a:avLst/>
          </a:prstGeom>
        </p:spPr>
      </p:pic>
      <p:pic>
        <p:nvPicPr>
          <p:cNvPr id="19" name="five-nights-at-freddys-full-scream-sound_2">
            <a:hlinkClick r:id="" action="ppaction://media"/>
            <a:extLst>
              <a:ext uri="{FF2B5EF4-FFF2-40B4-BE49-F238E27FC236}">
                <a16:creationId xmlns:a16="http://schemas.microsoft.com/office/drawing/2014/main" id="{EE72AE77-1721-F007-CA23-8C83AC94A2A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65831" y="5520568"/>
            <a:ext cx="406400" cy="406400"/>
          </a:xfrm>
          <a:prstGeom prst="rect">
            <a:avLst/>
          </a:prstGeom>
        </p:spPr>
      </p:pic>
      <p:pic>
        <p:nvPicPr>
          <p:cNvPr id="21" name="Picture 20">
            <a:extLst>
              <a:ext uri="{FF2B5EF4-FFF2-40B4-BE49-F238E27FC236}">
                <a16:creationId xmlns:a16="http://schemas.microsoft.com/office/drawing/2014/main" id="{E56CEBCE-238F-4B09-9FE3-A95D4D783CC2}"/>
              </a:ext>
            </a:extLst>
          </p:cNvPr>
          <p:cNvPicPr>
            <a:picLocks noChangeAspect="1"/>
          </p:cNvPicPr>
          <p:nvPr/>
        </p:nvPicPr>
        <p:blipFill>
          <a:blip r:embed="rId10"/>
          <a:stretch>
            <a:fillRect/>
          </a:stretch>
        </p:blipFill>
        <p:spPr>
          <a:xfrm>
            <a:off x="6357701" y="4075713"/>
            <a:ext cx="3391373" cy="1771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4" name="Straight Arrow Connector 23">
            <a:extLst>
              <a:ext uri="{FF2B5EF4-FFF2-40B4-BE49-F238E27FC236}">
                <a16:creationId xmlns:a16="http://schemas.microsoft.com/office/drawing/2014/main" id="{9DD9BBA0-62A5-6640-DFDA-93C7359DE832}"/>
              </a:ext>
            </a:extLst>
          </p:cNvPr>
          <p:cNvCxnSpPr/>
          <p:nvPr/>
        </p:nvCxnSpPr>
        <p:spPr>
          <a:xfrm>
            <a:off x="4293394" y="4707731"/>
            <a:ext cx="2128837" cy="50007"/>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id="{94192FA9-2051-A5D3-8AB2-BF8A67704934}"/>
              </a:ext>
            </a:extLst>
          </p:cNvPr>
          <p:cNvCxnSpPr>
            <a:cxnSpLocks/>
          </p:cNvCxnSpPr>
          <p:nvPr/>
        </p:nvCxnSpPr>
        <p:spPr>
          <a:xfrm>
            <a:off x="4193145" y="5339749"/>
            <a:ext cx="2229086" cy="0"/>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707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 presetClass="entr" presetSubtype="0" fill="hold" nodeType="afterEffect">
                                  <p:stCondLst>
                                    <p:cond delay="10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500"/>
                            </p:stCondLst>
                            <p:childTnLst>
                              <p:par>
                                <p:cTn id="37" presetID="1" presetClass="mediacall" presetSubtype="0" fill="hold" nodeType="afterEffect">
                                  <p:stCondLst>
                                    <p:cond delay="0"/>
                                  </p:stCondLst>
                                  <p:childTnLst>
                                    <p:cmd type="call" cmd="playFrom(0.0)">
                                      <p:cBhvr>
                                        <p:cTn id="38" dur="5452" fill="hold"/>
                                        <p:tgtEl>
                                          <p:spTgt spid="19"/>
                                        </p:tgtEl>
                                      </p:cBhvr>
                                    </p:cmd>
                                  </p:childTnLst>
                                </p:cTn>
                              </p:par>
                              <p:par>
                                <p:cTn id="39" presetID="42" presetClass="path" presetSubtype="0" accel="50000" fill="hold" nodeType="withEffect">
                                  <p:stCondLst>
                                    <p:cond delay="0"/>
                                  </p:stCondLst>
                                  <p:childTnLst>
                                    <p:animMotion origin="layout" path="M 0 -1.11111E-6 L 0.43503 -0.31111 " pathEditMode="relative" rAng="0" ptsTypes="AA">
                                      <p:cBhvr>
                                        <p:cTn id="40" dur="5000" fill="hold"/>
                                        <p:tgtEl>
                                          <p:spTgt spid="22"/>
                                        </p:tgtEl>
                                        <p:attrNameLst>
                                          <p:attrName>ppt_x</p:attrName>
                                          <p:attrName>ppt_y</p:attrName>
                                        </p:attrNameLst>
                                      </p:cBhvr>
                                      <p:rCtr x="21745" y="-15556"/>
                                    </p:animMotion>
                                  </p:childTnLst>
                                </p:cTn>
                              </p:par>
                              <p:par>
                                <p:cTn id="41" presetID="8" presetClass="emph" presetSubtype="0" fill="hold" nodeType="withEffect">
                                  <p:stCondLst>
                                    <p:cond delay="0"/>
                                  </p:stCondLst>
                                  <p:childTnLst>
                                    <p:animRot by="5400000">
                                      <p:cBhvr>
                                        <p:cTn id="42" dur="5000" fill="hold"/>
                                        <p:tgtEl>
                                          <p:spTgt spid="22"/>
                                        </p:tgtEl>
                                        <p:attrNameLst>
                                          <p:attrName>r</p:attrName>
                                        </p:attrNameLst>
                                      </p:cBhvr>
                                    </p:animRot>
                                  </p:childTnLst>
                                </p:cTn>
                              </p:par>
                              <p:par>
                                <p:cTn id="43" presetID="6" presetClass="emph" presetSubtype="0" fill="hold" nodeType="withEffect">
                                  <p:stCondLst>
                                    <p:cond delay="0"/>
                                  </p:stCondLst>
                                  <p:childTnLst>
                                    <p:animScale>
                                      <p:cBhvr>
                                        <p:cTn id="44" dur="5000" fill="hold"/>
                                        <p:tgtEl>
                                          <p:spTgt spid="22"/>
                                        </p:tgtEl>
                                      </p:cBhvr>
                                      <p:by x="400000" y="400000"/>
                                    </p:animScale>
                                  </p:childTnLst>
                                </p:cTn>
                              </p:par>
                              <p:par>
                                <p:cTn id="45" presetID="10" presetClass="exit" presetSubtype="0" fill="hold" nodeType="withEffect">
                                  <p:stCondLst>
                                    <p:cond delay="2000"/>
                                  </p:stCondLst>
                                  <p:childTnLst>
                                    <p:animEffect transition="out" filter="fade">
                                      <p:cBhvr>
                                        <p:cTn id="46" dur="3000"/>
                                        <p:tgtEl>
                                          <p:spTgt spid="22"/>
                                        </p:tgtEl>
                                      </p:cBhvr>
                                    </p:animEffect>
                                    <p:set>
                                      <p:cBhvr>
                                        <p:cTn id="47" dur="1" fill="hold">
                                          <p:stCondLst>
                                            <p:cond delay="29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265">
                <p:cTn id="61" fill="hold" display="0">
                  <p:stCondLst>
                    <p:cond delay="indefinite"/>
                  </p:stCondLst>
                  <p:endCondLst>
                    <p:cond evt="onStopAudio" delay="0">
                      <p:tgtEl>
                        <p:sldTgt/>
                      </p:tgtEl>
                    </p:cond>
                  </p:endCondLst>
                </p:cTn>
                <p:tgtEl>
                  <p:spTgt spid="19"/>
                </p:tgtEl>
              </p:cMediaNode>
            </p:audio>
          </p:childTnLst>
        </p:cTn>
      </p:par>
    </p:tnLst>
    <p:bldLst>
      <p:bldP spid="4" grpId="0"/>
      <p:bldP spid="13"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1765078"/>
            <a:ext cx="12389930"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
        <p:nvSpPr>
          <p:cNvPr id="10" name="TextBox 9">
            <a:extLst>
              <a:ext uri="{FF2B5EF4-FFF2-40B4-BE49-F238E27FC236}">
                <a16:creationId xmlns:a16="http://schemas.microsoft.com/office/drawing/2014/main" id="{4CCA5095-CE30-DDE2-DA73-DDAF2D209954}"/>
              </a:ext>
            </a:extLst>
          </p:cNvPr>
          <p:cNvSpPr txBox="1"/>
          <p:nvPr/>
        </p:nvSpPr>
        <p:spPr>
          <a:xfrm>
            <a:off x="0" y="2459780"/>
            <a:ext cx="7038993" cy="369332"/>
          </a:xfrm>
          <a:prstGeom prst="rect">
            <a:avLst/>
          </a:prstGeom>
          <a:noFill/>
        </p:spPr>
        <p:txBody>
          <a:bodyPr wrap="square" rtlCol="0">
            <a:spAutoFit/>
          </a:bodyPr>
          <a:lstStyle/>
          <a:p>
            <a:r>
              <a:rPr lang="en-US" dirty="0"/>
              <a:t>In other words, we want to know the perimeter of the field</a:t>
            </a:r>
          </a:p>
        </p:txBody>
      </p:sp>
      <p:pic>
        <p:nvPicPr>
          <p:cNvPr id="6" name="Picture 5">
            <a:extLst>
              <a:ext uri="{FF2B5EF4-FFF2-40B4-BE49-F238E27FC236}">
                <a16:creationId xmlns:a16="http://schemas.microsoft.com/office/drawing/2014/main" id="{84BE64E5-7CAF-3C3D-E2AA-1B4804BE7E3D}"/>
              </a:ext>
            </a:extLst>
          </p:cNvPr>
          <p:cNvPicPr>
            <a:picLocks noChangeAspect="1"/>
          </p:cNvPicPr>
          <p:nvPr/>
        </p:nvPicPr>
        <p:blipFill>
          <a:blip r:embed="rId3"/>
          <a:stretch>
            <a:fillRect/>
          </a:stretch>
        </p:blipFill>
        <p:spPr>
          <a:xfrm>
            <a:off x="7038993" y="3495907"/>
            <a:ext cx="3010320" cy="22767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A2D91BE2-BC7E-E535-3166-074688479CDF}"/>
              </a:ext>
            </a:extLst>
          </p:cNvPr>
          <p:cNvPicPr>
            <a:picLocks noChangeAspect="1"/>
          </p:cNvPicPr>
          <p:nvPr/>
        </p:nvPicPr>
        <p:blipFill>
          <a:blip r:embed="rId4"/>
          <a:stretch>
            <a:fillRect/>
          </a:stretch>
        </p:blipFill>
        <p:spPr>
          <a:xfrm>
            <a:off x="1447535" y="3897622"/>
            <a:ext cx="3810532" cy="11145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47DDC3E0-A162-7293-CCA0-0FBAD99B9EB9}"/>
              </a:ext>
            </a:extLst>
          </p:cNvPr>
          <p:cNvSpPr/>
          <p:nvPr/>
        </p:nvSpPr>
        <p:spPr>
          <a:xfrm>
            <a:off x="2230244" y="417055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BC12E2-452E-6A24-F91A-CC966AF334DD}"/>
              </a:ext>
            </a:extLst>
          </p:cNvPr>
          <p:cNvSpPr/>
          <p:nvPr/>
        </p:nvSpPr>
        <p:spPr>
          <a:xfrm>
            <a:off x="2230244" y="4456770"/>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519CA-2626-55FE-5663-28E0A21DF4BD}"/>
              </a:ext>
            </a:extLst>
          </p:cNvPr>
          <p:cNvSpPr/>
          <p:nvPr/>
        </p:nvSpPr>
        <p:spPr>
          <a:xfrm>
            <a:off x="2230243" y="473448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7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animBg="1"/>
      <p:bldP spid="11" grpId="1" animBg="1"/>
      <p:bldP spid="20" grpId="0" animBg="1"/>
      <p:bldP spid="20"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8" name="TextBox 7">
            <a:extLst>
              <a:ext uri="{FF2B5EF4-FFF2-40B4-BE49-F238E27FC236}">
                <a16:creationId xmlns:a16="http://schemas.microsoft.com/office/drawing/2014/main" id="{86B3B3AE-D0D8-9479-45B6-4DB66179CF17}"/>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Planning our next meal </a:t>
            </a:r>
            <a:r>
              <a:rPr lang="en-US" dirty="0"/>
              <a:t>(Prolog)</a:t>
            </a:r>
          </a:p>
        </p:txBody>
      </p:sp>
      <p:sp>
        <p:nvSpPr>
          <p:cNvPr id="4" name="TextBox 3">
            <a:extLst>
              <a:ext uri="{FF2B5EF4-FFF2-40B4-BE49-F238E27FC236}">
                <a16:creationId xmlns:a16="http://schemas.microsoft.com/office/drawing/2014/main" id="{0E0518D8-5B9B-6B60-3371-BB38129F2942}"/>
              </a:ext>
            </a:extLst>
          </p:cNvPr>
          <p:cNvSpPr txBox="1"/>
          <p:nvPr/>
        </p:nvSpPr>
        <p:spPr>
          <a:xfrm>
            <a:off x="-1" y="1926522"/>
            <a:ext cx="12192001" cy="3970318"/>
          </a:xfrm>
          <a:prstGeom prst="rect">
            <a:avLst/>
          </a:prstGeom>
          <a:noFill/>
        </p:spPr>
        <p:txBody>
          <a:bodyPr wrap="square" rtlCol="0">
            <a:spAutoFit/>
          </a:bodyPr>
          <a:lstStyle/>
          <a:p>
            <a:r>
              <a:rPr lang="en-GB" dirty="0"/>
              <a:t>meat(steak,5).</a:t>
            </a:r>
          </a:p>
          <a:p>
            <a:r>
              <a:rPr lang="en-GB" dirty="0"/>
              <a:t>meat(pork,7).</a:t>
            </a:r>
          </a:p>
          <a:p>
            <a:r>
              <a:rPr lang="en-GB" dirty="0"/>
              <a:t>fish(sole,2).</a:t>
            </a:r>
          </a:p>
          <a:p>
            <a:r>
              <a:rPr lang="en-GB" dirty="0"/>
              <a:t>fish(tuna,4).</a:t>
            </a:r>
          </a:p>
          <a:p>
            <a:r>
              <a:rPr lang="en-GB" dirty="0"/>
              <a:t>dessert(fruit,2).</a:t>
            </a:r>
          </a:p>
          <a:p>
            <a:r>
              <a:rPr lang="en-GB" dirty="0"/>
              <a:t>dessert(icecream,6).</a:t>
            </a:r>
          </a:p>
          <a:p>
            <a:r>
              <a:rPr lang="en-GB" dirty="0" err="1"/>
              <a:t>main_course</a:t>
            </a:r>
            <a:r>
              <a:rPr lang="en-GB" dirty="0"/>
              <a:t>(M, I) :- meat(M, I).</a:t>
            </a:r>
          </a:p>
          <a:p>
            <a:r>
              <a:rPr lang="en-GB" dirty="0" err="1"/>
              <a:t>main_course</a:t>
            </a:r>
            <a:r>
              <a:rPr lang="en-GB" dirty="0"/>
              <a:t>(M, I) :- fish(M, I).</a:t>
            </a:r>
          </a:p>
          <a:p>
            <a:r>
              <a:rPr lang="en-US" dirty="0"/>
              <a:t>starter(salad, 1).</a:t>
            </a:r>
          </a:p>
          <a:p>
            <a:r>
              <a:rPr lang="en-US" dirty="0"/>
              <a:t>starter(soup, 6).</a:t>
            </a:r>
          </a:p>
          <a:p>
            <a:endParaRPr lang="en-US" dirty="0"/>
          </a:p>
          <a:p>
            <a:r>
              <a:rPr lang="en-US" dirty="0" err="1"/>
              <a:t>light_meal</a:t>
            </a:r>
            <a:r>
              <a:rPr lang="en-US" dirty="0"/>
              <a:t>(S,M,D) :- </a:t>
            </a:r>
          </a:p>
          <a:p>
            <a:r>
              <a:rPr lang="en-US" dirty="0"/>
              <a:t>	I #&gt; 0, J #&gt; 0, K #&gt; 0, I + J + K #=&lt; 10, </a:t>
            </a:r>
          </a:p>
          <a:p>
            <a:r>
              <a:rPr lang="en-US" dirty="0"/>
              <a:t>	starter(S, I), </a:t>
            </a:r>
            <a:r>
              <a:rPr lang="en-US" dirty="0" err="1"/>
              <a:t>main_course</a:t>
            </a:r>
            <a:r>
              <a:rPr lang="en-US" dirty="0"/>
              <a:t>(M, J), dessert(D, K).</a:t>
            </a:r>
          </a:p>
        </p:txBody>
      </p:sp>
      <p:sp>
        <p:nvSpPr>
          <p:cNvPr id="10" name="TextBox 9">
            <a:extLst>
              <a:ext uri="{FF2B5EF4-FFF2-40B4-BE49-F238E27FC236}">
                <a16:creationId xmlns:a16="http://schemas.microsoft.com/office/drawing/2014/main" id="{0DCD145C-9FA5-5CFF-41AB-062D056FABA8}"/>
              </a:ext>
            </a:extLst>
          </p:cNvPr>
          <p:cNvSpPr txBox="1"/>
          <p:nvPr/>
        </p:nvSpPr>
        <p:spPr>
          <a:xfrm>
            <a:off x="6095999" y="2138682"/>
            <a:ext cx="6243746" cy="2585323"/>
          </a:xfrm>
          <a:prstGeom prst="rect">
            <a:avLst/>
          </a:prstGeom>
          <a:noFill/>
        </p:spPr>
        <p:txBody>
          <a:bodyPr wrap="square">
            <a:spAutoFit/>
          </a:bodyPr>
          <a:lstStyle/>
          <a:p>
            <a:r>
              <a:rPr lang="en-GB" dirty="0">
                <a:ln w="0"/>
                <a:solidFill>
                  <a:schemeClr val="accent1"/>
                </a:solidFill>
                <a:effectLst>
                  <a:outerShdw blurRad="38100" dist="25400" dir="5400000" algn="ctr" rotWithShape="0">
                    <a:srgbClr val="6E747A">
                      <a:alpha val="43000"/>
                    </a:srgbClr>
                  </a:outerShdw>
                </a:effectLst>
              </a:rPr>
              <a:t>I+J+K=0, I&gt;0, J&gt;0, K&gt;0, starter(S,I),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S=salad, I=1, 1+J+K=0, J&gt;0,K&gt;0, </a:t>
            </a:r>
            <a:r>
              <a:rPr lang="pl-PL" dirty="0">
                <a:ln w="0"/>
                <a:solidFill>
                  <a:schemeClr val="accent1"/>
                </a:solidFill>
                <a:effectLst>
                  <a:outerShdw blurRad="38100" dist="25400" dir="5400000" algn="ctr" rotWithShape="0">
                    <a:srgbClr val="6E747A">
                      <a:alpha val="43000"/>
                    </a:srgbClr>
                  </a:outerShdw>
                </a:effectLst>
              </a:rPr>
              <a:t>1&gt;0,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J&gt;0,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K&gt;0</a:t>
            </a:r>
            <a:r>
              <a:rPr lang="pt-PT" dirty="0">
                <a:ln w="0"/>
                <a:solidFill>
                  <a:schemeClr val="accent1"/>
                </a:solidFill>
                <a:effectLst>
                  <a:outerShdw blurRad="38100" dist="25400" dir="5400000" algn="ctr" rotWithShape="0">
                    <a:srgbClr val="6E747A">
                      <a:alpha val="43000"/>
                    </a:srgbClr>
                  </a:outerShdw>
                </a:effectLst>
              </a:rPr>
              <a:t>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S=salad, I=1, M=steak, J=5, D=fruit, K=2, 1+5+2=0, 1&gt;0, 5&gt;0, 2&gt;0.</a:t>
            </a:r>
            <a:endParaRPr lang="en-US" dirty="0">
              <a:ln w="0"/>
              <a:solidFill>
                <a:schemeClr val="accent1"/>
              </a:solidFill>
              <a:effectLst>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4C04B59F-AEC5-EB5E-892E-E8B7082203E9}"/>
              </a:ext>
            </a:extLst>
          </p:cNvPr>
          <p:cNvSpPr txBox="1"/>
          <p:nvPr/>
        </p:nvSpPr>
        <p:spPr>
          <a:xfrm>
            <a:off x="6095999" y="1794644"/>
            <a:ext cx="6317038" cy="369332"/>
          </a:xfrm>
          <a:prstGeom prst="rect">
            <a:avLst/>
          </a:prstGeom>
          <a:noFill/>
        </p:spPr>
        <p:txBody>
          <a:bodyPr wrap="square">
            <a:spAutoFit/>
          </a:bodyPr>
          <a:lstStyle/>
          <a:p>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GB"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light_meal</a:t>
            </a:r>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(S,M,D).</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a:extLst>
              <a:ext uri="{FF2B5EF4-FFF2-40B4-BE49-F238E27FC236}">
                <a16:creationId xmlns:a16="http://schemas.microsoft.com/office/drawing/2014/main" id="{C895C143-D57F-E16C-8662-57FA15D8FA4C}"/>
              </a:ext>
            </a:extLst>
          </p:cNvPr>
          <p:cNvPicPr>
            <a:picLocks noChangeAspect="1"/>
          </p:cNvPicPr>
          <p:nvPr/>
        </p:nvPicPr>
        <p:blipFill>
          <a:blip r:embed="rId3"/>
          <a:stretch>
            <a:fillRect/>
          </a:stretch>
        </p:blipFill>
        <p:spPr>
          <a:xfrm>
            <a:off x="4622006" y="1645401"/>
            <a:ext cx="1473993" cy="3821752"/>
          </a:xfrm>
          <a:prstGeom prst="rect">
            <a:avLst/>
          </a:prstGeom>
        </p:spPr>
      </p:pic>
    </p:spTree>
    <p:extLst>
      <p:ext uri="{BB962C8B-B14F-4D97-AF65-F5344CB8AC3E}">
        <p14:creationId xmlns:p14="http://schemas.microsoft.com/office/powerpoint/2010/main" val="27216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Effect transition="in" filter="fade">
                                      <p:cBhvr>
                                        <p:cTn id="53" dur="500"/>
                                        <p:tgtEl>
                                          <p:spTgt spid="4">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500"/>
                                        <p:tgtEl>
                                          <p:spTgt spid="4">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3EF6-B6E6-AC97-DFDD-CEB7FA0AF4FC}"/>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4" name="TextBox 3">
            <a:extLst>
              <a:ext uri="{FF2B5EF4-FFF2-40B4-BE49-F238E27FC236}">
                <a16:creationId xmlns:a16="http://schemas.microsoft.com/office/drawing/2014/main" id="{04D7291A-87DC-5DE4-B89B-7DBC0D0DACE2}"/>
              </a:ext>
            </a:extLst>
          </p:cNvPr>
          <p:cNvSpPr txBox="1"/>
          <p:nvPr/>
        </p:nvSpPr>
        <p:spPr>
          <a:xfrm>
            <a:off x="507207" y="1971675"/>
            <a:ext cx="1271588" cy="369332"/>
          </a:xfrm>
          <a:prstGeom prst="rect">
            <a:avLst/>
          </a:prstGeom>
          <a:noFill/>
        </p:spPr>
        <p:txBody>
          <a:bodyPr wrap="square" rtlCol="0">
            <a:spAutoFit/>
          </a:bodyPr>
          <a:lstStyle/>
          <a:p>
            <a:r>
              <a:rPr lang="en-US" dirty="0"/>
              <a:t>Do this</a:t>
            </a:r>
          </a:p>
        </p:txBody>
      </p:sp>
      <p:sp>
        <p:nvSpPr>
          <p:cNvPr id="5" name="TextBox 4">
            <a:extLst>
              <a:ext uri="{FF2B5EF4-FFF2-40B4-BE49-F238E27FC236}">
                <a16:creationId xmlns:a16="http://schemas.microsoft.com/office/drawing/2014/main" id="{0C24E833-0C40-97E8-A8F9-09476C2E0354}"/>
              </a:ext>
            </a:extLst>
          </p:cNvPr>
          <p:cNvSpPr txBox="1"/>
          <p:nvPr/>
        </p:nvSpPr>
        <p:spPr>
          <a:xfrm>
            <a:off x="2416970" y="1602343"/>
            <a:ext cx="1271588" cy="369332"/>
          </a:xfrm>
          <a:prstGeom prst="rect">
            <a:avLst/>
          </a:prstGeom>
          <a:noFill/>
        </p:spPr>
        <p:txBody>
          <a:bodyPr wrap="square" rtlCol="0">
            <a:spAutoFit/>
          </a:bodyPr>
          <a:lstStyle/>
          <a:p>
            <a:r>
              <a:rPr lang="en-US" dirty="0"/>
              <a:t>Do this</a:t>
            </a:r>
          </a:p>
        </p:txBody>
      </p:sp>
      <p:sp>
        <p:nvSpPr>
          <p:cNvPr id="6" name="TextBox 5">
            <a:extLst>
              <a:ext uri="{FF2B5EF4-FFF2-40B4-BE49-F238E27FC236}">
                <a16:creationId xmlns:a16="http://schemas.microsoft.com/office/drawing/2014/main" id="{94AD3F10-C28A-D808-889E-D698D13384DC}"/>
              </a:ext>
            </a:extLst>
          </p:cNvPr>
          <p:cNvSpPr txBox="1"/>
          <p:nvPr/>
        </p:nvSpPr>
        <p:spPr>
          <a:xfrm>
            <a:off x="3731421" y="2156341"/>
            <a:ext cx="1612103" cy="369332"/>
          </a:xfrm>
          <a:prstGeom prst="rect">
            <a:avLst/>
          </a:prstGeom>
          <a:noFill/>
        </p:spPr>
        <p:txBody>
          <a:bodyPr wrap="square" rtlCol="0">
            <a:spAutoFit/>
          </a:bodyPr>
          <a:lstStyle/>
          <a:p>
            <a:r>
              <a:rPr lang="en-US" dirty="0"/>
              <a:t>Then do this</a:t>
            </a:r>
          </a:p>
        </p:txBody>
      </p:sp>
      <p:sp>
        <p:nvSpPr>
          <p:cNvPr id="7" name="TextBox 6">
            <a:extLst>
              <a:ext uri="{FF2B5EF4-FFF2-40B4-BE49-F238E27FC236}">
                <a16:creationId xmlns:a16="http://schemas.microsoft.com/office/drawing/2014/main" id="{15086978-C954-9D59-446D-6DD1A5989383}"/>
              </a:ext>
            </a:extLst>
          </p:cNvPr>
          <p:cNvSpPr txBox="1"/>
          <p:nvPr/>
        </p:nvSpPr>
        <p:spPr>
          <a:xfrm>
            <a:off x="6217443" y="1659493"/>
            <a:ext cx="3362325" cy="369332"/>
          </a:xfrm>
          <a:prstGeom prst="rect">
            <a:avLst/>
          </a:prstGeom>
          <a:noFill/>
        </p:spPr>
        <p:txBody>
          <a:bodyPr wrap="square" rtlCol="0">
            <a:spAutoFit/>
          </a:bodyPr>
          <a:lstStyle/>
          <a:p>
            <a:r>
              <a:rPr lang="en-US" dirty="0"/>
              <a:t>If something, then do this</a:t>
            </a:r>
          </a:p>
        </p:txBody>
      </p:sp>
      <p:sp>
        <p:nvSpPr>
          <p:cNvPr id="8" name="TextBox 7">
            <a:extLst>
              <a:ext uri="{FF2B5EF4-FFF2-40B4-BE49-F238E27FC236}">
                <a16:creationId xmlns:a16="http://schemas.microsoft.com/office/drawing/2014/main" id="{70A324C9-F10E-2F52-ED95-1CE870B20480}"/>
              </a:ext>
            </a:extLst>
          </p:cNvPr>
          <p:cNvSpPr txBox="1"/>
          <p:nvPr/>
        </p:nvSpPr>
        <p:spPr>
          <a:xfrm>
            <a:off x="0" y="2991308"/>
            <a:ext cx="40843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a:t>
            </a:r>
          </a:p>
        </p:txBody>
      </p:sp>
      <p:pic>
        <p:nvPicPr>
          <p:cNvPr id="1026" name="Picture 2" descr="Cake | Minecraft Wiki | Fandom">
            <a:extLst>
              <a:ext uri="{FF2B5EF4-FFF2-40B4-BE49-F238E27FC236}">
                <a16:creationId xmlns:a16="http://schemas.microsoft.com/office/drawing/2014/main" id="{89641C39-E694-5A70-5A06-3B8E498EE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277" y="2596303"/>
            <a:ext cx="1360390" cy="1360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2F799-D340-4A66-957E-BAD3226E3E3F}"/>
              </a:ext>
            </a:extLst>
          </p:cNvPr>
          <p:cNvSpPr txBox="1"/>
          <p:nvPr/>
        </p:nvSpPr>
        <p:spPr>
          <a:xfrm>
            <a:off x="0" y="35221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pic>
        <p:nvPicPr>
          <p:cNvPr id="1028" name="Picture 4" descr="Tigela - Minecraft Wiki">
            <a:extLst>
              <a:ext uri="{FF2B5EF4-FFF2-40B4-BE49-F238E27FC236}">
                <a16:creationId xmlns:a16="http://schemas.microsoft.com/office/drawing/2014/main" id="{6B22FFC5-38BE-E1FE-0143-1F67EAED2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427" y="3706799"/>
            <a:ext cx="2379640" cy="237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ur | Food Plus Wiki | Fandom">
            <a:extLst>
              <a:ext uri="{FF2B5EF4-FFF2-40B4-BE49-F238E27FC236}">
                <a16:creationId xmlns:a16="http://schemas.microsoft.com/office/drawing/2014/main" id="{E58402E1-B947-089C-2EE5-EBCD1288A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203" y="4313462"/>
            <a:ext cx="711837" cy="71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o - Minecraft Wiki">
            <a:extLst>
              <a:ext uri="{FF2B5EF4-FFF2-40B4-BE49-F238E27FC236}">
                <a16:creationId xmlns:a16="http://schemas.microsoft.com/office/drawing/2014/main" id="{B3273982-AAA9-7249-39E2-373F3B7B8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765" y="4503615"/>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ed Egg | How to craft fried egg in Minecraft | Minecraft Wiki">
            <a:extLst>
              <a:ext uri="{FF2B5EF4-FFF2-40B4-BE49-F238E27FC236}">
                <a16:creationId xmlns:a16="http://schemas.microsoft.com/office/drawing/2014/main" id="{D7953474-98AA-86D8-CC4B-4FAC34565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8415" y="4265265"/>
            <a:ext cx="1073573" cy="1073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Ovo - Minecraft Wiki">
            <a:extLst>
              <a:ext uri="{FF2B5EF4-FFF2-40B4-BE49-F238E27FC236}">
                <a16:creationId xmlns:a16="http://schemas.microsoft.com/office/drawing/2014/main" id="{A446678A-5357-7ED2-3A8B-7A76DB714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247" y="4578807"/>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alinha - Minecraft Wiki">
            <a:extLst>
              <a:ext uri="{FF2B5EF4-FFF2-40B4-BE49-F238E27FC236}">
                <a16:creationId xmlns:a16="http://schemas.microsoft.com/office/drawing/2014/main" id="{6E85F0F3-A9DF-C7C3-644C-8BBA6B0FC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681" y="4524169"/>
            <a:ext cx="765666" cy="814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w – Minecraft Wiki">
            <a:extLst>
              <a:ext uri="{FF2B5EF4-FFF2-40B4-BE49-F238E27FC236}">
                <a16:creationId xmlns:a16="http://schemas.microsoft.com/office/drawing/2014/main" id="{FFA1DB4B-6D12-41E0-5E94-85FEC02FEE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3705" y="2063856"/>
            <a:ext cx="1588642" cy="21744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s Milk Good or Bad for You? | KQED Education">
            <a:extLst>
              <a:ext uri="{FF2B5EF4-FFF2-40B4-BE49-F238E27FC236}">
                <a16:creationId xmlns:a16="http://schemas.microsoft.com/office/drawing/2014/main" id="{3C3B2FCE-FBD7-3310-2239-9AD176335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959274">
            <a:off x="7251287" y="2930498"/>
            <a:ext cx="1631506" cy="1087671"/>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61DE08DD-3C01-262A-24A6-FAA45B25C23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648672" y="5338838"/>
            <a:ext cx="406400" cy="406400"/>
          </a:xfrm>
          <a:prstGeom prst="rect">
            <a:avLst/>
          </a:prstGeom>
        </p:spPr>
      </p:pic>
      <p:pic>
        <p:nvPicPr>
          <p:cNvPr id="9" name="Picture 8">
            <a:extLst>
              <a:ext uri="{FF2B5EF4-FFF2-40B4-BE49-F238E27FC236}">
                <a16:creationId xmlns:a16="http://schemas.microsoft.com/office/drawing/2014/main" id="{3880CE87-9E0E-BAC8-1912-BC3D95366B0F}"/>
              </a:ext>
            </a:extLst>
          </p:cNvPr>
          <p:cNvPicPr>
            <a:picLocks noChangeAspect="1"/>
          </p:cNvPicPr>
          <p:nvPr/>
        </p:nvPicPr>
        <p:blipFill>
          <a:blip r:embed="rId14"/>
          <a:stretch>
            <a:fillRect/>
          </a:stretch>
        </p:blipFill>
        <p:spPr>
          <a:xfrm>
            <a:off x="9325354" y="1649205"/>
            <a:ext cx="1582403" cy="4614976"/>
          </a:xfrm>
          <a:prstGeom prst="rect">
            <a:avLst/>
          </a:prstGeom>
        </p:spPr>
      </p:pic>
      <p:pic>
        <p:nvPicPr>
          <p:cNvPr id="21" name="Picture 20">
            <a:extLst>
              <a:ext uri="{FF2B5EF4-FFF2-40B4-BE49-F238E27FC236}">
                <a16:creationId xmlns:a16="http://schemas.microsoft.com/office/drawing/2014/main" id="{A3604C1E-50FE-B2AE-9C29-77001CAFA850}"/>
              </a:ext>
            </a:extLst>
          </p:cNvPr>
          <p:cNvPicPr>
            <a:picLocks noChangeAspect="1"/>
          </p:cNvPicPr>
          <p:nvPr/>
        </p:nvPicPr>
        <p:blipFill>
          <a:blip r:embed="rId15"/>
          <a:stretch>
            <a:fillRect/>
          </a:stretch>
        </p:blipFill>
        <p:spPr>
          <a:xfrm>
            <a:off x="10650571" y="2082250"/>
            <a:ext cx="980308" cy="2055484"/>
          </a:xfrm>
          <a:prstGeom prst="rect">
            <a:avLst/>
          </a:prstGeom>
        </p:spPr>
      </p:pic>
      <p:pic>
        <p:nvPicPr>
          <p:cNvPr id="13" name="Picture 12">
            <a:extLst>
              <a:ext uri="{FF2B5EF4-FFF2-40B4-BE49-F238E27FC236}">
                <a16:creationId xmlns:a16="http://schemas.microsoft.com/office/drawing/2014/main" id="{99508FC8-3DCF-79E7-140E-397E52FFDC15}"/>
              </a:ext>
            </a:extLst>
          </p:cNvPr>
          <p:cNvPicPr>
            <a:picLocks noChangeAspect="1"/>
          </p:cNvPicPr>
          <p:nvPr/>
        </p:nvPicPr>
        <p:blipFill>
          <a:blip r:embed="rId16"/>
          <a:stretch>
            <a:fillRect/>
          </a:stretch>
        </p:blipFill>
        <p:spPr>
          <a:xfrm>
            <a:off x="11263671" y="2432260"/>
            <a:ext cx="238031" cy="381896"/>
          </a:xfrm>
          <a:prstGeom prst="rect">
            <a:avLst/>
          </a:prstGeom>
        </p:spPr>
      </p:pic>
      <p:sp>
        <p:nvSpPr>
          <p:cNvPr id="3" name="TextBox 2">
            <a:extLst>
              <a:ext uri="{FF2B5EF4-FFF2-40B4-BE49-F238E27FC236}">
                <a16:creationId xmlns:a16="http://schemas.microsoft.com/office/drawing/2014/main" id="{3366DE9D-9338-5A81-3932-03FA1C2C9426}"/>
              </a:ext>
            </a:extLst>
          </p:cNvPr>
          <p:cNvSpPr txBox="1"/>
          <p:nvPr/>
        </p:nvSpPr>
        <p:spPr>
          <a:xfrm>
            <a:off x="457199" y="2341007"/>
            <a:ext cx="1495275" cy="369332"/>
          </a:xfrm>
          <a:prstGeom prst="rect">
            <a:avLst/>
          </a:prstGeom>
          <a:noFill/>
        </p:spPr>
        <p:txBody>
          <a:bodyPr wrap="square" rtlCol="0">
            <a:spAutoFit/>
          </a:bodyPr>
          <a:lstStyle/>
          <a:p>
            <a:r>
              <a:rPr lang="en-US" dirty="0"/>
              <a:t>int x = 5;</a:t>
            </a:r>
          </a:p>
        </p:txBody>
      </p:sp>
      <p:sp>
        <p:nvSpPr>
          <p:cNvPr id="23" name="TextBox 22">
            <a:extLst>
              <a:ext uri="{FF2B5EF4-FFF2-40B4-BE49-F238E27FC236}">
                <a16:creationId xmlns:a16="http://schemas.microsoft.com/office/drawing/2014/main" id="{D2708774-A376-0D7D-4AD9-768639714E91}"/>
              </a:ext>
            </a:extLst>
          </p:cNvPr>
          <p:cNvSpPr txBox="1"/>
          <p:nvPr/>
        </p:nvSpPr>
        <p:spPr>
          <a:xfrm>
            <a:off x="2268693" y="1971675"/>
            <a:ext cx="1495275" cy="369332"/>
          </a:xfrm>
          <a:prstGeom prst="rect">
            <a:avLst/>
          </a:prstGeom>
          <a:noFill/>
        </p:spPr>
        <p:txBody>
          <a:bodyPr wrap="square" rtlCol="0">
            <a:spAutoFit/>
          </a:bodyPr>
          <a:lstStyle/>
          <a:p>
            <a:r>
              <a:rPr lang="en-US" dirty="0"/>
              <a:t>x *= 2;</a:t>
            </a:r>
          </a:p>
        </p:txBody>
      </p:sp>
      <p:sp>
        <p:nvSpPr>
          <p:cNvPr id="24" name="TextBox 23">
            <a:extLst>
              <a:ext uri="{FF2B5EF4-FFF2-40B4-BE49-F238E27FC236}">
                <a16:creationId xmlns:a16="http://schemas.microsoft.com/office/drawing/2014/main" id="{45279289-BC95-C7EC-47A7-0F4E1E2CA0EA}"/>
              </a:ext>
            </a:extLst>
          </p:cNvPr>
          <p:cNvSpPr txBox="1"/>
          <p:nvPr/>
        </p:nvSpPr>
        <p:spPr>
          <a:xfrm>
            <a:off x="3923021" y="1772836"/>
            <a:ext cx="1495275" cy="369332"/>
          </a:xfrm>
          <a:prstGeom prst="rect">
            <a:avLst/>
          </a:prstGeom>
          <a:noFill/>
        </p:spPr>
        <p:txBody>
          <a:bodyPr wrap="square" rtlCol="0">
            <a:spAutoFit/>
          </a:bodyPr>
          <a:lstStyle/>
          <a:p>
            <a:r>
              <a:rPr lang="en-US" dirty="0"/>
              <a:t>int y = x / 3;</a:t>
            </a:r>
          </a:p>
        </p:txBody>
      </p:sp>
      <p:sp>
        <p:nvSpPr>
          <p:cNvPr id="25" name="TextBox 24">
            <a:extLst>
              <a:ext uri="{FF2B5EF4-FFF2-40B4-BE49-F238E27FC236}">
                <a16:creationId xmlns:a16="http://schemas.microsoft.com/office/drawing/2014/main" id="{1D741754-1472-E6A1-267D-13046CBCB490}"/>
              </a:ext>
            </a:extLst>
          </p:cNvPr>
          <p:cNvSpPr txBox="1"/>
          <p:nvPr/>
        </p:nvSpPr>
        <p:spPr>
          <a:xfrm>
            <a:off x="6217442" y="1156559"/>
            <a:ext cx="1952685" cy="369332"/>
          </a:xfrm>
          <a:prstGeom prst="rect">
            <a:avLst/>
          </a:prstGeom>
          <a:noFill/>
        </p:spPr>
        <p:txBody>
          <a:bodyPr wrap="square" rtlCol="0">
            <a:spAutoFit/>
          </a:bodyPr>
          <a:lstStyle/>
          <a:p>
            <a:r>
              <a:rPr lang="en-US" dirty="0"/>
              <a:t>if (y &gt; 1) x += 5;</a:t>
            </a:r>
          </a:p>
        </p:txBody>
      </p:sp>
    </p:spTree>
    <p:extLst>
      <p:ext uri="{BB962C8B-B14F-4D97-AF65-F5344CB8AC3E}">
        <p14:creationId xmlns:p14="http://schemas.microsoft.com/office/powerpoint/2010/main" val="17674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fade">
                                      <p:cBhvr>
                                        <p:cTn id="49" dur="500"/>
                                        <p:tgtEl>
                                          <p:spTgt spid="10">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28"/>
                                        </p:tgtEl>
                                        <p:attrNameLst>
                                          <p:attrName>style.visibility</p:attrName>
                                        </p:attrNameLst>
                                      </p:cBhvr>
                                      <p:to>
                                        <p:strVal val="visible"/>
                                      </p:to>
                                    </p:set>
                                    <p:animEffect transition="in" filter="fade">
                                      <p:cBhvr>
                                        <p:cTn id="52" dur="500"/>
                                        <p:tgtEl>
                                          <p:spTgt spid="1028"/>
                                        </p:tgtEl>
                                      </p:cBhvr>
                                    </p:animEffect>
                                  </p:childTnLst>
                                </p:cTn>
                              </p:par>
                            </p:childTnLst>
                          </p:cTn>
                        </p:par>
                        <p:par>
                          <p:cTn id="53" fill="hold">
                            <p:stCondLst>
                              <p:cond delay="500"/>
                            </p:stCondLst>
                            <p:childTnLst>
                              <p:par>
                                <p:cTn id="54" presetID="2" presetClass="entr" presetSubtype="1" fill="hold" nodeType="afterEffect">
                                  <p:stCondLst>
                                    <p:cond delay="0"/>
                                  </p:stCondLst>
                                  <p:childTnLst>
                                    <p:set>
                                      <p:cBhvr>
                                        <p:cTn id="55" dur="1" fill="hold">
                                          <p:stCondLst>
                                            <p:cond delay="0"/>
                                          </p:stCondLst>
                                        </p:cTn>
                                        <p:tgtEl>
                                          <p:spTgt spid="1030"/>
                                        </p:tgtEl>
                                        <p:attrNameLst>
                                          <p:attrName>style.visibility</p:attrName>
                                        </p:attrNameLst>
                                      </p:cBhvr>
                                      <p:to>
                                        <p:strVal val="visible"/>
                                      </p:to>
                                    </p:set>
                                    <p:anim calcmode="lin" valueType="num">
                                      <p:cBhvr additive="base">
                                        <p:cTn id="56" dur="1000" fill="hold"/>
                                        <p:tgtEl>
                                          <p:spTgt spid="1030"/>
                                        </p:tgtEl>
                                        <p:attrNameLst>
                                          <p:attrName>ppt_x</p:attrName>
                                        </p:attrNameLst>
                                      </p:cBhvr>
                                      <p:tavLst>
                                        <p:tav tm="0">
                                          <p:val>
                                            <p:strVal val="#ppt_x"/>
                                          </p:val>
                                        </p:tav>
                                        <p:tav tm="100000">
                                          <p:val>
                                            <p:strVal val="#ppt_x"/>
                                          </p:val>
                                        </p:tav>
                                      </p:tavLst>
                                    </p:anim>
                                    <p:anim calcmode="lin" valueType="num">
                                      <p:cBhvr additive="base">
                                        <p:cTn id="57" dur="10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pRg st="1" end="1"/>
                                            </p:txEl>
                                          </p:spTgt>
                                        </p:tgtEl>
                                        <p:attrNameLst>
                                          <p:attrName>style.visibility</p:attrName>
                                        </p:attrNameLst>
                                      </p:cBhvr>
                                      <p:to>
                                        <p:strVal val="visible"/>
                                      </p:to>
                                    </p:set>
                                    <p:animEffect transition="in" filter="fade">
                                      <p:cBhvr>
                                        <p:cTn id="62" dur="500"/>
                                        <p:tgtEl>
                                          <p:spTgt spid="10">
                                            <p:txEl>
                                              <p:pRg st="1" end="1"/>
                                            </p:txEl>
                                          </p:spTgt>
                                        </p:tgtEl>
                                      </p:cBhvr>
                                    </p:animEffect>
                                  </p:childTnLst>
                                </p:cTn>
                              </p:par>
                              <p:par>
                                <p:cTn id="63" presetID="2" presetClass="entr" presetSubtype="1"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anim calcmode="lin" valueType="num">
                                      <p:cBhvr additive="base">
                                        <p:cTn id="65" dur="1000" fill="hold"/>
                                        <p:tgtEl>
                                          <p:spTgt spid="1032"/>
                                        </p:tgtEl>
                                        <p:attrNameLst>
                                          <p:attrName>ppt_x</p:attrName>
                                        </p:attrNameLst>
                                      </p:cBhvr>
                                      <p:tavLst>
                                        <p:tav tm="0">
                                          <p:val>
                                            <p:strVal val="#ppt_x"/>
                                          </p:val>
                                        </p:tav>
                                        <p:tav tm="100000">
                                          <p:val>
                                            <p:strVal val="#ppt_x"/>
                                          </p:val>
                                        </p:tav>
                                      </p:tavLst>
                                    </p:anim>
                                    <p:anim calcmode="lin" valueType="num">
                                      <p:cBhvr additive="base">
                                        <p:cTn id="66" dur="1000" fill="hold"/>
                                        <p:tgtEl>
                                          <p:spTgt spid="1032"/>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1" presetClass="exit" presetSubtype="0" fill="hold" nodeType="afterEffect">
                                  <p:stCondLst>
                                    <p:cond delay="0"/>
                                  </p:stCondLst>
                                  <p:childTnLst>
                                    <p:set>
                                      <p:cBhvr>
                                        <p:cTn id="69" dur="1" fill="hold">
                                          <p:stCondLst>
                                            <p:cond delay="0"/>
                                          </p:stCondLst>
                                        </p:cTn>
                                        <p:tgtEl>
                                          <p:spTgt spid="1032"/>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034"/>
                                        </p:tgtEl>
                                        <p:attrNameLst>
                                          <p:attrName>style.visibility</p:attrName>
                                        </p:attrNameLst>
                                      </p:cBhvr>
                                      <p:to>
                                        <p:strVal val="visible"/>
                                      </p:to>
                                    </p:set>
                                  </p:childTnLst>
                                </p:cTn>
                              </p:par>
                            </p:childTnLst>
                          </p:cTn>
                        </p:par>
                        <p:par>
                          <p:cTn id="72" fill="hold">
                            <p:stCondLst>
                              <p:cond delay="1000"/>
                            </p:stCondLst>
                            <p:childTnLst>
                              <p:par>
                                <p:cTn id="73" presetID="2" presetClass="entr" presetSubtype="1"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1000" fill="hold"/>
                                        <p:tgtEl>
                                          <p:spTgt spid="16"/>
                                        </p:tgtEl>
                                        <p:attrNameLst>
                                          <p:attrName>ppt_x</p:attrName>
                                        </p:attrNameLst>
                                      </p:cBhvr>
                                      <p:tavLst>
                                        <p:tav tm="0">
                                          <p:val>
                                            <p:strVal val="#ppt_x"/>
                                          </p:val>
                                        </p:tav>
                                        <p:tav tm="100000">
                                          <p:val>
                                            <p:strVal val="#ppt_x"/>
                                          </p:val>
                                        </p:tav>
                                      </p:tavLst>
                                    </p:anim>
                                    <p:anim calcmode="lin" valueType="num">
                                      <p:cBhvr additive="base">
                                        <p:cTn id="76" dur="1000" fill="hold"/>
                                        <p:tgtEl>
                                          <p:spTgt spid="16"/>
                                        </p:tgtEl>
                                        <p:attrNameLst>
                                          <p:attrName>ppt_y</p:attrName>
                                        </p:attrNameLst>
                                      </p:cBhvr>
                                      <p:tavLst>
                                        <p:tav tm="0">
                                          <p:val>
                                            <p:strVal val="0-#ppt_h/2"/>
                                          </p:val>
                                        </p:tav>
                                        <p:tav tm="100000">
                                          <p:val>
                                            <p:strVal val="#ppt_y"/>
                                          </p:val>
                                        </p:tav>
                                      </p:tavLst>
                                    </p:anim>
                                  </p:childTnLst>
                                </p:cTn>
                              </p:par>
                            </p:childTnLst>
                          </p:cTn>
                        </p:par>
                        <p:par>
                          <p:cTn id="77" fill="hold">
                            <p:stCondLst>
                              <p:cond delay="2000"/>
                            </p:stCondLst>
                            <p:childTnLst>
                              <p:par>
                                <p:cTn id="78" presetID="1" presetClass="exit" presetSubtype="0" fill="hold" nodeType="afterEffect">
                                  <p:stCondLst>
                                    <p:cond delay="0"/>
                                  </p:stCondLst>
                                  <p:childTnLst>
                                    <p:set>
                                      <p:cBhvr>
                                        <p:cTn id="79" dur="1" fill="hold">
                                          <p:stCondLst>
                                            <p:cond delay="0"/>
                                          </p:stCondLst>
                                        </p:cTn>
                                        <p:tgtEl>
                                          <p:spTgt spid="16"/>
                                        </p:tgtEl>
                                        <p:attrNameLst>
                                          <p:attrName>style.visibility</p:attrName>
                                        </p:attrNameLst>
                                      </p:cBhvr>
                                      <p:to>
                                        <p:strVal val="hidden"/>
                                      </p:to>
                                    </p:set>
                                  </p:childTnLst>
                                </p:cTn>
                              </p:par>
                            </p:childTnLst>
                          </p:cTn>
                        </p:par>
                        <p:par>
                          <p:cTn id="80" fill="hold">
                            <p:stCondLst>
                              <p:cond delay="2000"/>
                            </p:stCondLst>
                            <p:childTnLst>
                              <p:par>
                                <p:cTn id="81" presetID="1" presetClass="entr" presetSubtype="0" fill="hold" nodeType="afterEffect">
                                  <p:stCondLst>
                                    <p:cond delay="0"/>
                                  </p:stCondLst>
                                  <p:childTnLst>
                                    <p:set>
                                      <p:cBhvr>
                                        <p:cTn id="82" dur="1" fill="hold">
                                          <p:stCondLst>
                                            <p:cond delay="0"/>
                                          </p:stCondLst>
                                        </p:cTn>
                                        <p:tgtEl>
                                          <p:spTgt spid="1036"/>
                                        </p:tgtEl>
                                        <p:attrNameLst>
                                          <p:attrName>style.visibility</p:attrName>
                                        </p:attrNameLst>
                                      </p:cBhvr>
                                      <p:to>
                                        <p:strVal val="visible"/>
                                      </p:to>
                                    </p:set>
                                  </p:childTnLst>
                                </p:cTn>
                              </p:par>
                              <p:par>
                                <p:cTn id="83" presetID="1" presetClass="mediacall" presetSubtype="0" fill="hold" nodeType="withEffect">
                                  <p:stCondLst>
                                    <p:cond delay="0"/>
                                  </p:stCondLst>
                                  <p:childTnLst>
                                    <p:cmd type="call" cmd="playFrom(0.0)">
                                      <p:cBhvr>
                                        <p:cTn id="84" dur="600" fill="hold"/>
                                        <p:tgtEl>
                                          <p:spTgt spid="11"/>
                                        </p:tgtEl>
                                      </p:cBhvr>
                                    </p:cmd>
                                  </p:childTnLst>
                                </p:cTn>
                              </p:par>
                              <p:par>
                                <p:cTn id="85" presetID="8" presetClass="emph" presetSubtype="0" fill="hold" nodeType="withEffect">
                                  <p:stCondLst>
                                    <p:cond delay="0"/>
                                  </p:stCondLst>
                                  <p:childTnLst>
                                    <p:animRot by="10800000">
                                      <p:cBhvr>
                                        <p:cTn id="86" dur="2000" fill="hold"/>
                                        <p:tgtEl>
                                          <p:spTgt spid="1036"/>
                                        </p:tgtEl>
                                        <p:attrNameLst>
                                          <p:attrName>r</p:attrName>
                                        </p:attrNameLst>
                                      </p:cBhvr>
                                    </p:animRot>
                                  </p:childTnLst>
                                </p:cTn>
                              </p:par>
                              <p:par>
                                <p:cTn id="87" presetID="42" presetClass="path" presetSubtype="0" accel="50000" fill="hold" nodeType="withEffect">
                                  <p:stCondLst>
                                    <p:cond delay="0"/>
                                  </p:stCondLst>
                                  <p:childTnLst>
                                    <p:animMotion origin="layout" path="M 2.91667E-6 -1.48148E-6 L 2.91667E-6 0.37246 " pathEditMode="relative" rAng="0" ptsTypes="AA">
                                      <p:cBhvr>
                                        <p:cTn id="88" dur="2000" fill="hold"/>
                                        <p:tgtEl>
                                          <p:spTgt spid="1036"/>
                                        </p:tgtEl>
                                        <p:attrNameLst>
                                          <p:attrName>ppt_x</p:attrName>
                                          <p:attrName>ppt_y</p:attrName>
                                        </p:attrNameLst>
                                      </p:cBhvr>
                                      <p:rCtr x="0" y="18611"/>
                                    </p:animMotion>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xEl>
                                              <p:pRg st="2" end="2"/>
                                            </p:txEl>
                                          </p:spTgt>
                                        </p:tgtEl>
                                        <p:attrNameLst>
                                          <p:attrName>style.visibility</p:attrName>
                                        </p:attrNameLst>
                                      </p:cBhvr>
                                      <p:to>
                                        <p:strVal val="visible"/>
                                      </p:to>
                                    </p:set>
                                    <p:animEffect transition="in" filter="fade">
                                      <p:cBhvr>
                                        <p:cTn id="93" dur="500"/>
                                        <p:tgtEl>
                                          <p:spTgt spid="10">
                                            <p:txEl>
                                              <p:pRg st="2" end="2"/>
                                            </p:txEl>
                                          </p:spTgt>
                                        </p:tgtEl>
                                      </p:cBhvr>
                                    </p:animEffect>
                                  </p:childTnLst>
                                </p:cTn>
                              </p:par>
                              <p:par>
                                <p:cTn id="94" presetID="2" presetClass="entr" presetSubtype="2" fill="hold" nodeType="withEffect">
                                  <p:stCondLst>
                                    <p:cond delay="0"/>
                                  </p:stCondLst>
                                  <p:childTnLst>
                                    <p:set>
                                      <p:cBhvr>
                                        <p:cTn id="95" dur="1" fill="hold">
                                          <p:stCondLst>
                                            <p:cond delay="0"/>
                                          </p:stCondLst>
                                        </p:cTn>
                                        <p:tgtEl>
                                          <p:spTgt spid="1038"/>
                                        </p:tgtEl>
                                        <p:attrNameLst>
                                          <p:attrName>style.visibility</p:attrName>
                                        </p:attrNameLst>
                                      </p:cBhvr>
                                      <p:to>
                                        <p:strVal val="visible"/>
                                      </p:to>
                                    </p:set>
                                    <p:anim calcmode="lin" valueType="num">
                                      <p:cBhvr additive="base">
                                        <p:cTn id="96" dur="500" fill="hold"/>
                                        <p:tgtEl>
                                          <p:spTgt spid="1038"/>
                                        </p:tgtEl>
                                        <p:attrNameLst>
                                          <p:attrName>ppt_x</p:attrName>
                                        </p:attrNameLst>
                                      </p:cBhvr>
                                      <p:tavLst>
                                        <p:tav tm="0">
                                          <p:val>
                                            <p:strVal val="1+#ppt_w/2"/>
                                          </p:val>
                                        </p:tav>
                                        <p:tav tm="100000">
                                          <p:val>
                                            <p:strVal val="#ppt_x"/>
                                          </p:val>
                                        </p:tav>
                                      </p:tavLst>
                                    </p:anim>
                                    <p:anim calcmode="lin" valueType="num">
                                      <p:cBhvr additive="base">
                                        <p:cTn id="97" dur="500" fill="hold"/>
                                        <p:tgtEl>
                                          <p:spTgt spid="1038"/>
                                        </p:tgtEl>
                                        <p:attrNameLst>
                                          <p:attrName>ppt_y</p:attrName>
                                        </p:attrNameLst>
                                      </p:cBhvr>
                                      <p:tavLst>
                                        <p:tav tm="0">
                                          <p:val>
                                            <p:strVal val="#ppt_y"/>
                                          </p:val>
                                        </p:tav>
                                        <p:tav tm="100000">
                                          <p:val>
                                            <p:strVal val="#ppt_y"/>
                                          </p:val>
                                        </p:tav>
                                      </p:tavLst>
                                    </p:anim>
                                  </p:childTnLst>
                                </p:cTn>
                              </p:par>
                            </p:childTnLst>
                          </p:cTn>
                        </p:par>
                        <p:par>
                          <p:cTn id="98" fill="hold">
                            <p:stCondLst>
                              <p:cond delay="500"/>
                            </p:stCondLst>
                            <p:childTnLst>
                              <p:par>
                                <p:cTn id="99" presetID="10" presetClass="entr" presetSubtype="0" fill="hold" nodeType="afterEffect">
                                  <p:stCondLst>
                                    <p:cond delay="500"/>
                                  </p:stCondLst>
                                  <p:childTnLst>
                                    <p:set>
                                      <p:cBhvr>
                                        <p:cTn id="100" dur="1" fill="hold">
                                          <p:stCondLst>
                                            <p:cond delay="0"/>
                                          </p:stCondLst>
                                        </p:cTn>
                                        <p:tgtEl>
                                          <p:spTgt spid="1040"/>
                                        </p:tgtEl>
                                        <p:attrNameLst>
                                          <p:attrName>style.visibility</p:attrName>
                                        </p:attrNameLst>
                                      </p:cBhvr>
                                      <p:to>
                                        <p:strVal val="visible"/>
                                      </p:to>
                                    </p:set>
                                    <p:animEffect transition="in" filter="fade">
                                      <p:cBhvr>
                                        <p:cTn id="101" dur="500"/>
                                        <p:tgtEl>
                                          <p:spTgt spid="1040"/>
                                        </p:tgtEl>
                                      </p:cBhvr>
                                    </p:animEffect>
                                  </p:childTnLst>
                                </p:cTn>
                              </p:par>
                            </p:childTnLst>
                          </p:cTn>
                        </p:par>
                        <p:par>
                          <p:cTn id="102" fill="hold">
                            <p:stCondLst>
                              <p:cond delay="1500"/>
                            </p:stCondLst>
                            <p:childTnLst>
                              <p:par>
                                <p:cTn id="103" presetID="8" presetClass="emph" presetSubtype="0" fill="hold" nodeType="afterEffect">
                                  <p:stCondLst>
                                    <p:cond delay="0"/>
                                  </p:stCondLst>
                                  <p:childTnLst>
                                    <p:animRot by="-4800000">
                                      <p:cBhvr>
                                        <p:cTn id="104" dur="2000" fill="hold"/>
                                        <p:tgtEl>
                                          <p:spTgt spid="1040"/>
                                        </p:tgtEl>
                                        <p:attrNameLst>
                                          <p:attrName>r</p:attrName>
                                        </p:attrNameLst>
                                      </p:cBhvr>
                                    </p:animRot>
                                  </p:childTnLst>
                                </p:cTn>
                              </p:par>
                              <p:par>
                                <p:cTn id="105" presetID="42" presetClass="path" presetSubtype="0" accel="50000" decel="50000" fill="hold" nodeType="withEffect">
                                  <p:stCondLst>
                                    <p:cond delay="0"/>
                                  </p:stCondLst>
                                  <p:childTnLst>
                                    <p:animMotion origin="layout" path="M 1.45833E-6 -1.48148E-6 L -0.04844 0.16111 " pathEditMode="relative" rAng="0" ptsTypes="AA">
                                      <p:cBhvr>
                                        <p:cTn id="106" dur="2000" fill="hold"/>
                                        <p:tgtEl>
                                          <p:spTgt spid="1040"/>
                                        </p:tgtEl>
                                        <p:attrNameLst>
                                          <p:attrName>ppt_x</p:attrName>
                                          <p:attrName>ppt_y</p:attrName>
                                        </p:attrNameLst>
                                      </p:cBhvr>
                                      <p:rCtr x="-2422" y="8056"/>
                                    </p:animMotion>
                                  </p:childTnLst>
                                </p:cTn>
                              </p:par>
                            </p:childTnLst>
                          </p:cTn>
                        </p:par>
                        <p:par>
                          <p:cTn id="107" fill="hold">
                            <p:stCondLst>
                              <p:cond delay="3500"/>
                            </p:stCondLst>
                            <p:childTnLst>
                              <p:par>
                                <p:cTn id="108" presetID="2" presetClass="exit" presetSubtype="2" fill="hold" nodeType="afterEffect">
                                  <p:stCondLst>
                                    <p:cond delay="0"/>
                                  </p:stCondLst>
                                  <p:childTnLst>
                                    <p:anim calcmode="lin" valueType="num">
                                      <p:cBhvr additive="base">
                                        <p:cTn id="109" dur="500"/>
                                        <p:tgtEl>
                                          <p:spTgt spid="1038"/>
                                        </p:tgtEl>
                                        <p:attrNameLst>
                                          <p:attrName>ppt_x</p:attrName>
                                        </p:attrNameLst>
                                      </p:cBhvr>
                                      <p:tavLst>
                                        <p:tav tm="0">
                                          <p:val>
                                            <p:strVal val="ppt_x"/>
                                          </p:val>
                                        </p:tav>
                                        <p:tav tm="100000">
                                          <p:val>
                                            <p:strVal val="1+ppt_w/2"/>
                                          </p:val>
                                        </p:tav>
                                      </p:tavLst>
                                    </p:anim>
                                    <p:anim calcmode="lin" valueType="num">
                                      <p:cBhvr additive="base">
                                        <p:cTn id="110" dur="500"/>
                                        <p:tgtEl>
                                          <p:spTgt spid="1038"/>
                                        </p:tgtEl>
                                        <p:attrNameLst>
                                          <p:attrName>ppt_y</p:attrName>
                                        </p:attrNameLst>
                                      </p:cBhvr>
                                      <p:tavLst>
                                        <p:tav tm="0">
                                          <p:val>
                                            <p:strVal val="ppt_y"/>
                                          </p:val>
                                        </p:tav>
                                        <p:tav tm="100000">
                                          <p:val>
                                            <p:strVal val="ppt_y"/>
                                          </p:val>
                                        </p:tav>
                                      </p:tavLst>
                                    </p:anim>
                                    <p:set>
                                      <p:cBhvr>
                                        <p:cTn id="111" dur="1" fill="hold">
                                          <p:stCondLst>
                                            <p:cond delay="499"/>
                                          </p:stCondLst>
                                        </p:cTn>
                                        <p:tgtEl>
                                          <p:spTgt spid="1038"/>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500"/>
                                        <p:tgtEl>
                                          <p:spTgt spid="21"/>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par>
                                <p:cTn id="126" presetID="42" presetClass="path" presetSubtype="0" accel="50000" decel="50000" fill="hold" nodeType="withEffect">
                                  <p:stCondLst>
                                    <p:cond delay="0"/>
                                  </p:stCondLst>
                                  <p:childTnLst>
                                    <p:animMotion origin="layout" path="M 0 0 L 0 0.25 E" pathEditMode="relative" ptsTypes="">
                                      <p:cBhvr>
                                        <p:cTn id="127" dur="2000" fill="hold"/>
                                        <p:tgtEl>
                                          <p:spTgt spid="13"/>
                                        </p:tgtEl>
                                        <p:attrNameLst>
                                          <p:attrName>ppt_x</p:attrName>
                                          <p:attrName>ppt_y</p:attrName>
                                        </p:attrNameLst>
                                      </p:cBhvr>
                                    </p:animMotion>
                                  </p:childTnLst>
                                </p:cTn>
                              </p:par>
                              <p:par>
                                <p:cTn id="128" presetID="10" presetClass="exit" presetSubtype="0" fill="hold" nodeType="withEffect">
                                  <p:stCondLst>
                                    <p:cond delay="1500"/>
                                  </p:stCondLst>
                                  <p:childTnLst>
                                    <p:animEffect transition="out" filter="fad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
                                            <p:txEl>
                                              <p:pRg st="3" end="3"/>
                                            </p:txEl>
                                          </p:spTgt>
                                        </p:tgtEl>
                                        <p:attrNameLst>
                                          <p:attrName>style.visibility</p:attrName>
                                        </p:attrNameLst>
                                      </p:cBhvr>
                                      <p:to>
                                        <p:strVal val="visible"/>
                                      </p:to>
                                    </p:set>
                                    <p:animEffect transition="in" filter="fade">
                                      <p:cBhvr>
                                        <p:cTn id="135" dur="500"/>
                                        <p:tgtEl>
                                          <p:spTgt spid="10">
                                            <p:txEl>
                                              <p:pRg st="3" end="3"/>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0">
                                            <p:txEl>
                                              <p:pRg st="4" end="4"/>
                                            </p:txEl>
                                          </p:spTgt>
                                        </p:tgtEl>
                                        <p:attrNameLst>
                                          <p:attrName>style.visibility</p:attrName>
                                        </p:attrNameLst>
                                      </p:cBhvr>
                                      <p:to>
                                        <p:strVal val="visible"/>
                                      </p:to>
                                    </p:set>
                                    <p:animEffect transition="in" filter="fade">
                                      <p:cBhvr>
                                        <p:cTn id="138" dur="500"/>
                                        <p:tgtEl>
                                          <p:spTgt spid="10">
                                            <p:txEl>
                                              <p:pRg st="4" end="4"/>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10">
                                            <p:txEl>
                                              <p:pRg st="5" end="5"/>
                                            </p:txEl>
                                          </p:spTgt>
                                        </p:tgtEl>
                                        <p:attrNameLst>
                                          <p:attrName>style.visibility</p:attrName>
                                        </p:attrNameLst>
                                      </p:cBhvr>
                                      <p:to>
                                        <p:strVal val="visible"/>
                                      </p:to>
                                    </p:set>
                                    <p:animEffect transition="in" filter="fade">
                                      <p:cBhvr>
                                        <p:cTn id="141" dur="500"/>
                                        <p:tgtEl>
                                          <p:spTgt spid="10">
                                            <p:txEl>
                                              <p:pRg st="5" end="5"/>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10">
                                            <p:txEl>
                                              <p:pRg st="6" end="6"/>
                                            </p:txEl>
                                          </p:spTgt>
                                        </p:tgtEl>
                                        <p:attrNameLst>
                                          <p:attrName>style.visibility</p:attrName>
                                        </p:attrNameLst>
                                      </p:cBhvr>
                                      <p:to>
                                        <p:strVal val="visible"/>
                                      </p:to>
                                    </p:set>
                                    <p:animEffect transition="in" filter="fade">
                                      <p:cBhvr>
                                        <p:cTn id="144" dur="500"/>
                                        <p:tgtEl>
                                          <p:spTgt spid="10">
                                            <p:txEl>
                                              <p:pRg st="6" end="6"/>
                                            </p:txEl>
                                          </p:spTgt>
                                        </p:tgtEl>
                                      </p:cBhvr>
                                    </p:animEffect>
                                  </p:childTnLst>
                                </p:cTn>
                              </p:par>
                              <p:par>
                                <p:cTn id="145" presetID="2" presetClass="exit" presetSubtype="4" fill="hold" nodeType="withEffect">
                                  <p:stCondLst>
                                    <p:cond delay="0"/>
                                  </p:stCondLst>
                                  <p:childTnLst>
                                    <p:anim calcmode="lin" valueType="num">
                                      <p:cBhvr additive="base">
                                        <p:cTn id="146" dur="500"/>
                                        <p:tgtEl>
                                          <p:spTgt spid="1028"/>
                                        </p:tgtEl>
                                        <p:attrNameLst>
                                          <p:attrName>ppt_x</p:attrName>
                                        </p:attrNameLst>
                                      </p:cBhvr>
                                      <p:tavLst>
                                        <p:tav tm="0">
                                          <p:val>
                                            <p:strVal val="ppt_x"/>
                                          </p:val>
                                        </p:tav>
                                        <p:tav tm="100000">
                                          <p:val>
                                            <p:strVal val="ppt_x"/>
                                          </p:val>
                                        </p:tav>
                                      </p:tavLst>
                                    </p:anim>
                                    <p:anim calcmode="lin" valueType="num">
                                      <p:cBhvr additive="base">
                                        <p:cTn id="147" dur="500"/>
                                        <p:tgtEl>
                                          <p:spTgt spid="1028"/>
                                        </p:tgtEl>
                                        <p:attrNameLst>
                                          <p:attrName>ppt_y</p:attrName>
                                        </p:attrNameLst>
                                      </p:cBhvr>
                                      <p:tavLst>
                                        <p:tav tm="0">
                                          <p:val>
                                            <p:strVal val="ppt_y"/>
                                          </p:val>
                                        </p:tav>
                                        <p:tav tm="100000">
                                          <p:val>
                                            <p:strVal val="1+ppt_h/2"/>
                                          </p:val>
                                        </p:tav>
                                      </p:tavLst>
                                    </p:anim>
                                    <p:set>
                                      <p:cBhvr>
                                        <p:cTn id="148" dur="1" fill="hold">
                                          <p:stCondLst>
                                            <p:cond delay="499"/>
                                          </p:stCondLst>
                                        </p:cTn>
                                        <p:tgtEl>
                                          <p:spTgt spid="1028"/>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additive="base">
                                        <p:cTn id="150" dur="500"/>
                                        <p:tgtEl>
                                          <p:spTgt spid="1034"/>
                                        </p:tgtEl>
                                        <p:attrNameLst>
                                          <p:attrName>ppt_x</p:attrName>
                                        </p:attrNameLst>
                                      </p:cBhvr>
                                      <p:tavLst>
                                        <p:tav tm="0">
                                          <p:val>
                                            <p:strVal val="ppt_x"/>
                                          </p:val>
                                        </p:tav>
                                        <p:tav tm="100000">
                                          <p:val>
                                            <p:strVal val="ppt_x"/>
                                          </p:val>
                                        </p:tav>
                                      </p:tavLst>
                                    </p:anim>
                                    <p:anim calcmode="lin" valueType="num">
                                      <p:cBhvr additive="base">
                                        <p:cTn id="151" dur="500"/>
                                        <p:tgtEl>
                                          <p:spTgt spid="1034"/>
                                        </p:tgtEl>
                                        <p:attrNameLst>
                                          <p:attrName>ppt_y</p:attrName>
                                        </p:attrNameLst>
                                      </p:cBhvr>
                                      <p:tavLst>
                                        <p:tav tm="0">
                                          <p:val>
                                            <p:strVal val="ppt_y"/>
                                          </p:val>
                                        </p:tav>
                                        <p:tav tm="100000">
                                          <p:val>
                                            <p:strVal val="1+ppt_h/2"/>
                                          </p:val>
                                        </p:tav>
                                      </p:tavLst>
                                    </p:anim>
                                    <p:set>
                                      <p:cBhvr>
                                        <p:cTn id="152" dur="1" fill="hold">
                                          <p:stCondLst>
                                            <p:cond delay="499"/>
                                          </p:stCondLst>
                                        </p:cTn>
                                        <p:tgtEl>
                                          <p:spTgt spid="1034"/>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additive="base">
                                        <p:cTn id="154" dur="500"/>
                                        <p:tgtEl>
                                          <p:spTgt spid="1030"/>
                                        </p:tgtEl>
                                        <p:attrNameLst>
                                          <p:attrName>ppt_x</p:attrName>
                                        </p:attrNameLst>
                                      </p:cBhvr>
                                      <p:tavLst>
                                        <p:tav tm="0">
                                          <p:val>
                                            <p:strVal val="ppt_x"/>
                                          </p:val>
                                        </p:tav>
                                        <p:tav tm="100000">
                                          <p:val>
                                            <p:strVal val="ppt_x"/>
                                          </p:val>
                                        </p:tav>
                                      </p:tavLst>
                                    </p:anim>
                                    <p:anim calcmode="lin" valueType="num">
                                      <p:cBhvr additive="base">
                                        <p:cTn id="155" dur="500"/>
                                        <p:tgtEl>
                                          <p:spTgt spid="1030"/>
                                        </p:tgtEl>
                                        <p:attrNameLst>
                                          <p:attrName>ppt_y</p:attrName>
                                        </p:attrNameLst>
                                      </p:cBhvr>
                                      <p:tavLst>
                                        <p:tav tm="0">
                                          <p:val>
                                            <p:strVal val="ppt_y"/>
                                          </p:val>
                                        </p:tav>
                                        <p:tav tm="100000">
                                          <p:val>
                                            <p:strVal val="1+ppt_h/2"/>
                                          </p:val>
                                        </p:tav>
                                      </p:tavLst>
                                    </p:anim>
                                    <p:set>
                                      <p:cBhvr>
                                        <p:cTn id="156" dur="1" fill="hold">
                                          <p:stCondLst>
                                            <p:cond delay="499"/>
                                          </p:stCondLst>
                                        </p:cTn>
                                        <p:tgtEl>
                                          <p:spTgt spid="1030"/>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additive="base">
                                        <p:cTn id="158" dur="500"/>
                                        <p:tgtEl>
                                          <p:spTgt spid="1040"/>
                                        </p:tgtEl>
                                        <p:attrNameLst>
                                          <p:attrName>ppt_x</p:attrName>
                                        </p:attrNameLst>
                                      </p:cBhvr>
                                      <p:tavLst>
                                        <p:tav tm="0">
                                          <p:val>
                                            <p:strVal val="ppt_x"/>
                                          </p:val>
                                        </p:tav>
                                        <p:tav tm="100000">
                                          <p:val>
                                            <p:strVal val="ppt_x"/>
                                          </p:val>
                                        </p:tav>
                                      </p:tavLst>
                                    </p:anim>
                                    <p:anim calcmode="lin" valueType="num">
                                      <p:cBhvr additive="base">
                                        <p:cTn id="159" dur="500"/>
                                        <p:tgtEl>
                                          <p:spTgt spid="1040"/>
                                        </p:tgtEl>
                                        <p:attrNameLst>
                                          <p:attrName>ppt_y</p:attrName>
                                        </p:attrNameLst>
                                      </p:cBhvr>
                                      <p:tavLst>
                                        <p:tav tm="0">
                                          <p:val>
                                            <p:strVal val="ppt_y"/>
                                          </p:val>
                                        </p:tav>
                                        <p:tav tm="100000">
                                          <p:val>
                                            <p:strVal val="1+ppt_h/2"/>
                                          </p:val>
                                        </p:tav>
                                      </p:tavLst>
                                    </p:anim>
                                    <p:set>
                                      <p:cBhvr>
                                        <p:cTn id="160" dur="1" fill="hold">
                                          <p:stCondLst>
                                            <p:cond delay="499"/>
                                          </p:stCondLst>
                                        </p:cTn>
                                        <p:tgtEl>
                                          <p:spTgt spid="10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1" fill="hold" display="0">
                  <p:stCondLst>
                    <p:cond delay="indefinite"/>
                  </p:stCondLst>
                  <p:endCondLst>
                    <p:cond evt="onStopAudio" delay="0">
                      <p:tgtEl>
                        <p:sldTgt/>
                      </p:tgtEl>
                    </p:cond>
                  </p:endCondLst>
                </p:cTn>
                <p:tgtEl>
                  <p:spTgt spid="11"/>
                </p:tgtEl>
              </p:cMediaNode>
            </p:audio>
          </p:childTnLst>
        </p:cTn>
      </p:par>
    </p:tnLst>
    <p:bldLst>
      <p:bldP spid="4" grpId="0"/>
      <p:bldP spid="5" grpId="0"/>
      <p:bldP spid="6" grpId="0"/>
      <p:bldP spid="7" grpId="0"/>
      <p:bldP spid="8" grpId="0"/>
      <p:bldP spid="3"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8D1A-24E5-B738-0656-A867755E78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782C04AC-420D-A291-462C-2612CF7816E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3.</a:t>
            </a:r>
          </a:p>
        </p:txBody>
      </p:sp>
      <p:sp>
        <p:nvSpPr>
          <p:cNvPr id="4" name="TextBox 3">
            <a:extLst>
              <a:ext uri="{FF2B5EF4-FFF2-40B4-BE49-F238E27FC236}">
                <a16:creationId xmlns:a16="http://schemas.microsoft.com/office/drawing/2014/main" id="{E58DD889-9EA3-17D4-77CD-F02757DB62D4}"/>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pic>
        <p:nvPicPr>
          <p:cNvPr id="9" name="Picture 8">
            <a:extLst>
              <a:ext uri="{FF2B5EF4-FFF2-40B4-BE49-F238E27FC236}">
                <a16:creationId xmlns:a16="http://schemas.microsoft.com/office/drawing/2014/main" id="{103B4A81-1747-0291-E9A9-DD00CE09F329}"/>
              </a:ext>
            </a:extLst>
          </p:cNvPr>
          <p:cNvPicPr>
            <a:picLocks noChangeAspect="1"/>
          </p:cNvPicPr>
          <p:nvPr/>
        </p:nvPicPr>
        <p:blipFill>
          <a:blip r:embed="rId2"/>
          <a:stretch>
            <a:fillRect/>
          </a:stretch>
        </p:blipFill>
        <p:spPr>
          <a:xfrm>
            <a:off x="2970931" y="3732052"/>
            <a:ext cx="6230219" cy="2067213"/>
          </a:xfrm>
          <a:prstGeom prst="rect">
            <a:avLst/>
          </a:prstGeom>
        </p:spPr>
      </p:pic>
      <p:sp>
        <p:nvSpPr>
          <p:cNvPr id="7" name="Rectangle 6">
            <a:extLst>
              <a:ext uri="{FF2B5EF4-FFF2-40B4-BE49-F238E27FC236}">
                <a16:creationId xmlns:a16="http://schemas.microsoft.com/office/drawing/2014/main" id="{9839096F-F706-BAEC-B0A8-ED71B261C32A}"/>
              </a:ext>
            </a:extLst>
          </p:cNvPr>
          <p:cNvSpPr/>
          <p:nvPr/>
        </p:nvSpPr>
        <p:spPr>
          <a:xfrm>
            <a:off x="4200525" y="4857749"/>
            <a:ext cx="4872037" cy="94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297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A8D-42AA-FF05-DF99-3AD7E1D10BD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5" name="Picture 4">
            <a:extLst>
              <a:ext uri="{FF2B5EF4-FFF2-40B4-BE49-F238E27FC236}">
                <a16:creationId xmlns:a16="http://schemas.microsoft.com/office/drawing/2014/main" id="{8310E47B-7A84-5F15-C645-AEFE3FE095F3}"/>
              </a:ext>
            </a:extLst>
          </p:cNvPr>
          <p:cNvPicPr>
            <a:picLocks noChangeAspect="1"/>
          </p:cNvPicPr>
          <p:nvPr/>
        </p:nvPicPr>
        <p:blipFill>
          <a:blip r:embed="rId3"/>
          <a:stretch>
            <a:fillRect/>
          </a:stretch>
        </p:blipFill>
        <p:spPr>
          <a:xfrm>
            <a:off x="4473154" y="2500313"/>
            <a:ext cx="3245691" cy="4214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CDC192B2-90F7-F656-84AE-607CF369A22D}"/>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Predicate arguments</a:t>
            </a:r>
          </a:p>
        </p:txBody>
      </p:sp>
      <p:pic>
        <p:nvPicPr>
          <p:cNvPr id="8" name="Picture 7">
            <a:extLst>
              <a:ext uri="{FF2B5EF4-FFF2-40B4-BE49-F238E27FC236}">
                <a16:creationId xmlns:a16="http://schemas.microsoft.com/office/drawing/2014/main" id="{1E3EF93C-D90F-6847-13CC-A63CECFD5FBE}"/>
              </a:ext>
            </a:extLst>
          </p:cNvPr>
          <p:cNvPicPr>
            <a:picLocks noChangeAspect="1"/>
          </p:cNvPicPr>
          <p:nvPr/>
        </p:nvPicPr>
        <p:blipFill>
          <a:blip r:embed="rId4"/>
          <a:stretch>
            <a:fillRect/>
          </a:stretch>
        </p:blipFill>
        <p:spPr>
          <a:xfrm>
            <a:off x="3990681" y="1298765"/>
            <a:ext cx="4210638" cy="409632"/>
          </a:xfrm>
          <a:prstGeom prst="rect">
            <a:avLst/>
          </a:prstGeom>
        </p:spPr>
      </p:pic>
      <p:cxnSp>
        <p:nvCxnSpPr>
          <p:cNvPr id="10" name="Straight Arrow Connector 9">
            <a:extLst>
              <a:ext uri="{FF2B5EF4-FFF2-40B4-BE49-F238E27FC236}">
                <a16:creationId xmlns:a16="http://schemas.microsoft.com/office/drawing/2014/main" id="{95EB1D4C-B2D5-F1D9-7507-6A236424063C}"/>
              </a:ext>
            </a:extLst>
          </p:cNvPr>
          <p:cNvCxnSpPr/>
          <p:nvPr/>
        </p:nvCxnSpPr>
        <p:spPr>
          <a:xfrm>
            <a:off x="5857875" y="1643063"/>
            <a:ext cx="238124"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D2633AC1-CAC7-0127-E7FB-54777840560C}"/>
              </a:ext>
            </a:extLst>
          </p:cNvPr>
          <p:cNvCxnSpPr>
            <a:cxnSpLocks/>
          </p:cNvCxnSpPr>
          <p:nvPr/>
        </p:nvCxnSpPr>
        <p:spPr>
          <a:xfrm flipH="1">
            <a:off x="6986588" y="1643063"/>
            <a:ext cx="278606"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11657534-8670-E0C9-2AFB-27C0B4522187}"/>
              </a:ext>
            </a:extLst>
          </p:cNvPr>
          <p:cNvSpPr txBox="1"/>
          <p:nvPr/>
        </p:nvSpPr>
        <p:spPr>
          <a:xfrm>
            <a:off x="4557878" y="1875204"/>
            <a:ext cx="4857420" cy="369332"/>
          </a:xfrm>
          <a:prstGeom prst="rect">
            <a:avLst/>
          </a:prstGeom>
          <a:noFill/>
        </p:spPr>
        <p:txBody>
          <a:bodyPr wrap="none" rtlCol="0">
            <a:spAutoFit/>
          </a:bodyPr>
          <a:lstStyle/>
          <a:p>
            <a:r>
              <a:rPr lang="en-US" dirty="0"/>
              <a:t>Can be both input and output arguments</a:t>
            </a:r>
          </a:p>
        </p:txBody>
      </p:sp>
      <p:sp>
        <p:nvSpPr>
          <p:cNvPr id="19" name="Rectangle 18">
            <a:extLst>
              <a:ext uri="{FF2B5EF4-FFF2-40B4-BE49-F238E27FC236}">
                <a16:creationId xmlns:a16="http://schemas.microsoft.com/office/drawing/2014/main" id="{04D7C956-7295-5F23-FF76-FF8CD5EF6838}"/>
              </a:ext>
            </a:extLst>
          </p:cNvPr>
          <p:cNvSpPr/>
          <p:nvPr/>
        </p:nvSpPr>
        <p:spPr>
          <a:xfrm>
            <a:off x="5795962" y="293608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0" name="Rectangle 19">
            <a:extLst>
              <a:ext uri="{FF2B5EF4-FFF2-40B4-BE49-F238E27FC236}">
                <a16:creationId xmlns:a16="http://schemas.microsoft.com/office/drawing/2014/main" id="{833539E2-39E0-E5DD-53CC-88E14C978025}"/>
              </a:ext>
            </a:extLst>
          </p:cNvPr>
          <p:cNvSpPr/>
          <p:nvPr/>
        </p:nvSpPr>
        <p:spPr>
          <a:xfrm>
            <a:off x="6177216" y="2936084"/>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pic>
        <p:nvPicPr>
          <p:cNvPr id="22" name="Picture 21">
            <a:extLst>
              <a:ext uri="{FF2B5EF4-FFF2-40B4-BE49-F238E27FC236}">
                <a16:creationId xmlns:a16="http://schemas.microsoft.com/office/drawing/2014/main" id="{B2F50E2E-D1F0-1585-242E-9B7A09622727}"/>
              </a:ext>
            </a:extLst>
          </p:cNvPr>
          <p:cNvPicPr>
            <a:picLocks noChangeAspect="1"/>
          </p:cNvPicPr>
          <p:nvPr/>
        </p:nvPicPr>
        <p:blipFill>
          <a:blip r:embed="rId5"/>
          <a:stretch>
            <a:fillRect/>
          </a:stretch>
        </p:blipFill>
        <p:spPr>
          <a:xfrm>
            <a:off x="506224" y="2845790"/>
            <a:ext cx="3267531" cy="27816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 name="Rectangle 22">
            <a:extLst>
              <a:ext uri="{FF2B5EF4-FFF2-40B4-BE49-F238E27FC236}">
                <a16:creationId xmlns:a16="http://schemas.microsoft.com/office/drawing/2014/main" id="{EB5E127B-B2A9-B6E1-710B-BE1C465912E8}"/>
              </a:ext>
            </a:extLst>
          </p:cNvPr>
          <p:cNvSpPr/>
          <p:nvPr/>
        </p:nvSpPr>
        <p:spPr>
          <a:xfrm>
            <a:off x="5812465"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4" name="Rectangle 23">
            <a:extLst>
              <a:ext uri="{FF2B5EF4-FFF2-40B4-BE49-F238E27FC236}">
                <a16:creationId xmlns:a16="http://schemas.microsoft.com/office/drawing/2014/main" id="{4F2D1FCE-DEB4-5180-F5F8-0DE6D063E183}"/>
              </a:ext>
            </a:extLst>
          </p:cNvPr>
          <p:cNvSpPr/>
          <p:nvPr/>
        </p:nvSpPr>
        <p:spPr>
          <a:xfrm>
            <a:off x="6177216"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5" name="Rectangle 24">
            <a:extLst>
              <a:ext uri="{FF2B5EF4-FFF2-40B4-BE49-F238E27FC236}">
                <a16:creationId xmlns:a16="http://schemas.microsoft.com/office/drawing/2014/main" id="{6512692A-3FD1-AEBE-78AE-C85F4184D689}"/>
              </a:ext>
            </a:extLst>
          </p:cNvPr>
          <p:cNvSpPr/>
          <p:nvPr/>
        </p:nvSpPr>
        <p:spPr>
          <a:xfrm>
            <a:off x="5671806" y="5028550"/>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26" name="Rectangle 25">
            <a:extLst>
              <a:ext uri="{FF2B5EF4-FFF2-40B4-BE49-F238E27FC236}">
                <a16:creationId xmlns:a16="http://schemas.microsoft.com/office/drawing/2014/main" id="{91D9A3D4-62FA-008D-E564-64AA81EA925A}"/>
              </a:ext>
            </a:extLst>
          </p:cNvPr>
          <p:cNvSpPr/>
          <p:nvPr/>
        </p:nvSpPr>
        <p:spPr>
          <a:xfrm>
            <a:off x="6177215" y="5028550"/>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7" name="Rectangle 26">
            <a:extLst>
              <a:ext uri="{FF2B5EF4-FFF2-40B4-BE49-F238E27FC236}">
                <a16:creationId xmlns:a16="http://schemas.microsoft.com/office/drawing/2014/main" id="{4E6AF78E-0768-002B-D280-7FBEB5457515}"/>
              </a:ext>
            </a:extLst>
          </p:cNvPr>
          <p:cNvSpPr/>
          <p:nvPr/>
        </p:nvSpPr>
        <p:spPr>
          <a:xfrm>
            <a:off x="5732988"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8" name="Rectangle 27">
            <a:extLst>
              <a:ext uri="{FF2B5EF4-FFF2-40B4-BE49-F238E27FC236}">
                <a16:creationId xmlns:a16="http://schemas.microsoft.com/office/drawing/2014/main" id="{6C87D855-5E9C-8FFF-657C-B0981E227090}"/>
              </a:ext>
            </a:extLst>
          </p:cNvPr>
          <p:cNvSpPr/>
          <p:nvPr/>
        </p:nvSpPr>
        <p:spPr>
          <a:xfrm>
            <a:off x="6112502"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9" name="Rectangle 28">
            <a:extLst>
              <a:ext uri="{FF2B5EF4-FFF2-40B4-BE49-F238E27FC236}">
                <a16:creationId xmlns:a16="http://schemas.microsoft.com/office/drawing/2014/main" id="{FF9BFF1B-9C32-3480-9612-B33000B9AC23}"/>
              </a:ext>
            </a:extLst>
          </p:cNvPr>
          <p:cNvSpPr/>
          <p:nvPr/>
        </p:nvSpPr>
        <p:spPr>
          <a:xfrm>
            <a:off x="156878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0" name="Rectangle 29">
            <a:extLst>
              <a:ext uri="{FF2B5EF4-FFF2-40B4-BE49-F238E27FC236}">
                <a16:creationId xmlns:a16="http://schemas.microsoft.com/office/drawing/2014/main" id="{A7543A76-44E8-773F-CC5B-4BDC70C10F64}"/>
              </a:ext>
            </a:extLst>
          </p:cNvPr>
          <p:cNvSpPr/>
          <p:nvPr/>
        </p:nvSpPr>
        <p:spPr>
          <a:xfrm>
            <a:off x="202151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1" name="TextBox 30">
            <a:extLst>
              <a:ext uri="{FF2B5EF4-FFF2-40B4-BE49-F238E27FC236}">
                <a16:creationId xmlns:a16="http://schemas.microsoft.com/office/drawing/2014/main" id="{9AAAAA2F-A696-7440-566C-E303681C348D}"/>
              </a:ext>
            </a:extLst>
          </p:cNvPr>
          <p:cNvSpPr txBox="1"/>
          <p:nvPr/>
        </p:nvSpPr>
        <p:spPr>
          <a:xfrm>
            <a:off x="402349" y="5627478"/>
            <a:ext cx="3650456"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I could go on asking for more factorials</a:t>
            </a:r>
          </a:p>
        </p:txBody>
      </p:sp>
    </p:spTree>
    <p:extLst>
      <p:ext uri="{BB962C8B-B14F-4D97-AF65-F5344CB8AC3E}">
        <p14:creationId xmlns:p14="http://schemas.microsoft.com/office/powerpoint/2010/main" val="63997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graphicFrame>
        <p:nvGraphicFramePr>
          <p:cNvPr id="5" name="TextBox 2">
            <a:extLst>
              <a:ext uri="{FF2B5EF4-FFF2-40B4-BE49-F238E27FC236}">
                <a16:creationId xmlns:a16="http://schemas.microsoft.com/office/drawing/2014/main" id="{AA24921E-E688-8FBB-30C7-7272F2619A4C}"/>
              </a:ext>
            </a:extLst>
          </p:cNvPr>
          <p:cNvGraphicFramePr/>
          <p:nvPr>
            <p:extLst>
              <p:ext uri="{D42A27DB-BD31-4B8C-83A1-F6EECF244321}">
                <p14:modId xmlns:p14="http://schemas.microsoft.com/office/powerpoint/2010/main" val="1279978143"/>
              </p:ext>
            </p:extLst>
          </p:nvPr>
        </p:nvGraphicFramePr>
        <p:xfrm>
          <a:off x="755602" y="1045021"/>
          <a:ext cx="10820400" cy="2500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C36081C-211C-3A02-4222-0AC8AFA62EEB}"/>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graphicFrame>
        <p:nvGraphicFramePr>
          <p:cNvPr id="7" name="TextBox 2">
            <a:extLst>
              <a:ext uri="{FF2B5EF4-FFF2-40B4-BE49-F238E27FC236}">
                <a16:creationId xmlns:a16="http://schemas.microsoft.com/office/drawing/2014/main" id="{F0391D8C-14EA-343C-3B1B-29F3E607E947}"/>
              </a:ext>
            </a:extLst>
          </p:cNvPr>
          <p:cNvGraphicFramePr/>
          <p:nvPr>
            <p:extLst>
              <p:ext uri="{D42A27DB-BD31-4B8C-83A1-F6EECF244321}">
                <p14:modId xmlns:p14="http://schemas.microsoft.com/office/powerpoint/2010/main" val="210381576"/>
              </p:ext>
            </p:extLst>
          </p:nvPr>
        </p:nvGraphicFramePr>
        <p:xfrm>
          <a:off x="755602" y="3731217"/>
          <a:ext cx="10820400" cy="2500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467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ED6E1-A134-EFCD-DAC6-7B1546722AEA}"/>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3" name="TextBox 4">
            <a:extLst>
              <a:ext uri="{FF2B5EF4-FFF2-40B4-BE49-F238E27FC236}">
                <a16:creationId xmlns:a16="http://schemas.microsoft.com/office/drawing/2014/main" id="{FA0374EF-A782-DFA5-0215-18013207BF48}"/>
              </a:ext>
            </a:extLst>
          </p:cNvPr>
          <p:cNvGraphicFramePr/>
          <p:nvPr>
            <p:extLst>
              <p:ext uri="{D42A27DB-BD31-4B8C-83A1-F6EECF244321}">
                <p14:modId xmlns:p14="http://schemas.microsoft.com/office/powerpoint/2010/main" val="1252467685"/>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Simbolo positivo png 4 » PNG Image">
            <a:extLst>
              <a:ext uri="{FF2B5EF4-FFF2-40B4-BE49-F238E27FC236}">
                <a16:creationId xmlns:a16="http://schemas.microsoft.com/office/drawing/2014/main" id="{219D065F-FCE1-0CAE-8BBD-8B65FEFE9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912" y="566209"/>
            <a:ext cx="6096000" cy="5648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C4DE62-2311-F4E1-28BC-506E580B688A}"/>
              </a:ext>
            </a:extLst>
          </p:cNvPr>
          <p:cNvPicPr>
            <a:picLocks noChangeAspect="1"/>
          </p:cNvPicPr>
          <p:nvPr/>
        </p:nvPicPr>
        <p:blipFill>
          <a:blip r:embed="rId10"/>
          <a:stretch>
            <a:fillRect/>
          </a:stretch>
        </p:blipFill>
        <p:spPr>
          <a:xfrm>
            <a:off x="12192000" y="2902999"/>
            <a:ext cx="708938" cy="704615"/>
          </a:xfrm>
          <a:prstGeom prst="rect">
            <a:avLst/>
          </a:prstGeom>
        </p:spPr>
      </p:pic>
      <p:pic>
        <p:nvPicPr>
          <p:cNvPr id="4" name="mixkit-haunted-slow-orchestra-634">
            <a:hlinkClick r:id="" action="ppaction://media"/>
            <a:extLst>
              <a:ext uri="{FF2B5EF4-FFF2-40B4-BE49-F238E27FC236}">
                <a16:creationId xmlns:a16="http://schemas.microsoft.com/office/drawing/2014/main" id="{4206EFCE-9097-941E-6E08-B2C126626A2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766675" y="5667375"/>
            <a:ext cx="406400" cy="406400"/>
          </a:xfrm>
          <a:prstGeom prst="rect">
            <a:avLst/>
          </a:prstGeom>
        </p:spPr>
      </p:pic>
    </p:spTree>
    <p:extLst>
      <p:ext uri="{BB962C8B-B14F-4D97-AF65-F5344CB8AC3E}">
        <p14:creationId xmlns:p14="http://schemas.microsoft.com/office/powerpoint/2010/main" val="1169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par>
                                <p:cTn id="13" presetID="1" presetClass="mediacall" presetSubtype="0" fill="hold" nodeType="withEffect">
                                  <p:stCondLst>
                                    <p:cond delay="2000"/>
                                  </p:stCondLst>
                                  <p:childTnLst>
                                    <p:cmd type="call" cmd="playFrom(0.0)">
                                      <p:cBhvr>
                                        <p:cTn id="14" dur="31468" fill="hold"/>
                                        <p:tgtEl>
                                          <p:spTgt spid="4"/>
                                        </p:tgtEl>
                                      </p:cBhvr>
                                    </p:cmd>
                                  </p:childTnLst>
                                </p:cTn>
                              </p:par>
                              <p:par>
                                <p:cTn id="15" presetID="42" presetClass="path" presetSubtype="0" fill="hold" nodeType="withEffect">
                                  <p:stCondLst>
                                    <p:cond delay="2000"/>
                                  </p:stCondLst>
                                  <p:childTnLst>
                                    <p:animMotion origin="layout" path="M 3.54167E-6 1.48148E-6 L -1.09349 0.00486 " pathEditMode="relative" rAng="0" ptsTypes="AA">
                                      <p:cBhvr>
                                        <p:cTn id="16" dur="20000" fill="hold"/>
                                        <p:tgtEl>
                                          <p:spTgt spid="5"/>
                                        </p:tgtEl>
                                        <p:attrNameLst>
                                          <p:attrName>ppt_x</p:attrName>
                                          <p:attrName>ppt_y</p:attrName>
                                        </p:attrNameLst>
                                      </p:cBhvr>
                                      <p:rCtr x="-54674" y="231"/>
                                    </p:animMotion>
                                  </p:childTnLst>
                                </p:cTn>
                              </p:par>
                              <p:par>
                                <p:cTn id="17" presetID="8" presetClass="emph" presetSubtype="0" fill="hold" nodeType="withEffect">
                                  <p:stCondLst>
                                    <p:cond delay="2000"/>
                                  </p:stCondLst>
                                  <p:childTnLst>
                                    <p:animRot by="-21600000">
                                      <p:cBhvr>
                                        <p:cTn id="18"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8980">
                <p:cTn id="19" fill="hold" display="0">
                  <p:stCondLst>
                    <p:cond delay="indefinite"/>
                  </p:stCondLst>
                  <p:endCondLst>
                    <p:cond evt="onStopAudio" delay="0">
                      <p:tgtEl>
                        <p:sldTgt/>
                      </p:tgtEl>
                    </p:cond>
                  </p:endCondLst>
                </p:cTn>
                <p:tgtEl>
                  <p:spTgt spid="4"/>
                </p:tgtEl>
              </p:cMediaNode>
            </p:audio>
          </p:childTnLst>
        </p:cTn>
      </p:par>
    </p:tnLst>
    <p:bldLst>
      <p:bldGraphic spid="3"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Junte-se ao Kahoot">
            <a:extLst>
              <a:ext uri="{FF2B5EF4-FFF2-40B4-BE49-F238E27FC236}">
                <a16:creationId xmlns:a16="http://schemas.microsoft.com/office/drawing/2014/main" id="{1837F788-D5A6-7777-C8FF-3AA3C7267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67" y="211931"/>
            <a:ext cx="11438467" cy="6434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8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FA2C2-EBE8-13EF-1D28-841DA4D09930}"/>
              </a:ext>
            </a:extLst>
          </p:cNvPr>
          <p:cNvPicPr>
            <a:picLocks noChangeAspect="1"/>
          </p:cNvPicPr>
          <p:nvPr/>
        </p:nvPicPr>
        <p:blipFill>
          <a:blip r:embed="rId4"/>
          <a:stretch>
            <a:fillRect/>
          </a:stretch>
        </p:blipFill>
        <p:spPr>
          <a:xfrm>
            <a:off x="0" y="2494895"/>
            <a:ext cx="12192000" cy="247620"/>
          </a:xfrm>
          <a:prstGeom prst="rect">
            <a:avLst/>
          </a:prstGeom>
        </p:spPr>
      </p:pic>
      <p:pic>
        <p:nvPicPr>
          <p:cNvPr id="5" name="Picture 4">
            <a:extLst>
              <a:ext uri="{FF2B5EF4-FFF2-40B4-BE49-F238E27FC236}">
                <a16:creationId xmlns:a16="http://schemas.microsoft.com/office/drawing/2014/main" id="{6CB4143B-D7CE-F4A7-4776-9C6F5AC827CA}"/>
              </a:ext>
            </a:extLst>
          </p:cNvPr>
          <p:cNvPicPr>
            <a:picLocks noChangeAspect="1"/>
          </p:cNvPicPr>
          <p:nvPr/>
        </p:nvPicPr>
        <p:blipFill>
          <a:blip r:embed="rId5"/>
          <a:stretch>
            <a:fillRect/>
          </a:stretch>
        </p:blipFill>
        <p:spPr>
          <a:xfrm>
            <a:off x="0" y="5140962"/>
            <a:ext cx="12192000" cy="451098"/>
          </a:xfrm>
          <a:prstGeom prst="rect">
            <a:avLst/>
          </a:prstGeom>
        </p:spPr>
      </p:pic>
      <p:sp>
        <p:nvSpPr>
          <p:cNvPr id="6" name="Title 1">
            <a:extLst>
              <a:ext uri="{FF2B5EF4-FFF2-40B4-BE49-F238E27FC236}">
                <a16:creationId xmlns:a16="http://schemas.microsoft.com/office/drawing/2014/main" id="{0BAB2B8E-CB26-E498-8121-09202164FC6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Applications</a:t>
            </a:r>
          </a:p>
        </p:txBody>
      </p:sp>
      <p:sp>
        <p:nvSpPr>
          <p:cNvPr id="8" name="TextBox 7">
            <a:extLst>
              <a:ext uri="{FF2B5EF4-FFF2-40B4-BE49-F238E27FC236}">
                <a16:creationId xmlns:a16="http://schemas.microsoft.com/office/drawing/2014/main" id="{D00A1C93-46BB-0145-CDAA-03287C89AC4D}"/>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Heliomothra</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Glue Ability </a:t>
            </a:r>
            <a:r>
              <a:rPr lang="en-US" dirty="0"/>
              <a:t>(Java)</a:t>
            </a:r>
          </a:p>
        </p:txBody>
      </p:sp>
      <p:pic>
        <p:nvPicPr>
          <p:cNvPr id="10" name="Picture 9">
            <a:extLst>
              <a:ext uri="{FF2B5EF4-FFF2-40B4-BE49-F238E27FC236}">
                <a16:creationId xmlns:a16="http://schemas.microsoft.com/office/drawing/2014/main" id="{7D753666-DAA3-411B-9E47-47EC4D260DEF}"/>
              </a:ext>
            </a:extLst>
          </p:cNvPr>
          <p:cNvPicPr>
            <a:picLocks noChangeAspect="1"/>
          </p:cNvPicPr>
          <p:nvPr/>
        </p:nvPicPr>
        <p:blipFill>
          <a:blip r:embed="rId6"/>
          <a:stretch>
            <a:fillRect/>
          </a:stretch>
        </p:blipFill>
        <p:spPr>
          <a:xfrm>
            <a:off x="7614955" y="2944901"/>
            <a:ext cx="1700495" cy="1696494"/>
          </a:xfrm>
          <a:prstGeom prst="rect">
            <a:avLst/>
          </a:prstGeom>
        </p:spPr>
      </p:pic>
      <p:pic>
        <p:nvPicPr>
          <p:cNvPr id="11" name="Picture 2" descr="Slime - Minecraft Wiki">
            <a:extLst>
              <a:ext uri="{FF2B5EF4-FFF2-40B4-BE49-F238E27FC236}">
                <a16:creationId xmlns:a16="http://schemas.microsoft.com/office/drawing/2014/main" id="{E6899FE0-6C81-3697-86A4-6112564BC9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5541" y="3933204"/>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lime - Minecraft Wiki">
            <a:extLst>
              <a:ext uri="{FF2B5EF4-FFF2-40B4-BE49-F238E27FC236}">
                <a16:creationId xmlns:a16="http://schemas.microsoft.com/office/drawing/2014/main" id="{DA858C9E-F714-4CCF-1D48-AD91DFB32A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9774" y="4002745"/>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me - Minecraft Wiki">
            <a:extLst>
              <a:ext uri="{FF2B5EF4-FFF2-40B4-BE49-F238E27FC236}">
                <a16:creationId xmlns:a16="http://schemas.microsoft.com/office/drawing/2014/main" id="{F5CDD2F7-D17E-4B7E-7236-DC6469BC68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2808" y="2851189"/>
            <a:ext cx="1290639" cy="129063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67EF36E-6596-CA07-C726-DF07AB37067B}"/>
              </a:ext>
            </a:extLst>
          </p:cNvPr>
          <p:cNvCxnSpPr/>
          <p:nvPr/>
        </p:nvCxnSpPr>
        <p:spPr>
          <a:xfrm flipH="1">
            <a:off x="364331" y="4344214"/>
            <a:ext cx="164307" cy="7859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71262819-8DC9-CAAF-72FD-F8B7FD6FA628}"/>
              </a:ext>
            </a:extLst>
          </p:cNvPr>
          <p:cNvCxnSpPr>
            <a:cxnSpLocks/>
          </p:cNvCxnSpPr>
          <p:nvPr/>
        </p:nvCxnSpPr>
        <p:spPr>
          <a:xfrm flipH="1">
            <a:off x="681038" y="4744234"/>
            <a:ext cx="1369218" cy="3858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 name="Big3 - slime">
            <a:hlinkClick r:id="" action="ppaction://media"/>
            <a:extLst>
              <a:ext uri="{FF2B5EF4-FFF2-40B4-BE49-F238E27FC236}">
                <a16:creationId xmlns:a16="http://schemas.microsoft.com/office/drawing/2014/main" id="{3EDB6036-6FA1-5D7C-F6A8-EF44E8643C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07888" y="3793148"/>
            <a:ext cx="406400" cy="406400"/>
          </a:xfrm>
          <a:prstGeom prst="rect">
            <a:avLst/>
          </a:prstGeom>
        </p:spPr>
      </p:pic>
      <p:pic>
        <p:nvPicPr>
          <p:cNvPr id="14" name="Picture 2" descr="Imagem de download de blushing PNG | PNG Arts">
            <a:extLst>
              <a:ext uri="{FF2B5EF4-FFF2-40B4-BE49-F238E27FC236}">
                <a16:creationId xmlns:a16="http://schemas.microsoft.com/office/drawing/2014/main" id="{EFCE3421-9F62-973E-4E29-69C5FFB07DA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687375">
            <a:off x="7862800" y="3704097"/>
            <a:ext cx="1204802" cy="65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38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000"/>
                            </p:stCondLst>
                            <p:childTnLst>
                              <p:par>
                                <p:cTn id="24" presetID="42" presetClass="path" presetSubtype="0" accel="50000" fill="hold" nodeType="afterEffect">
                                  <p:stCondLst>
                                    <p:cond delay="0"/>
                                  </p:stCondLst>
                                  <p:childTnLst>
                                    <p:animMotion origin="layout" path="M 4.16667E-6 -2.22222E-6 L 0.20104 0.01551 " pathEditMode="relative" rAng="0" ptsTypes="AA">
                                      <p:cBhvr>
                                        <p:cTn id="25" dur="2000" fill="hold"/>
                                        <p:tgtEl>
                                          <p:spTgt spid="1026"/>
                                        </p:tgtEl>
                                        <p:attrNameLst>
                                          <p:attrName>ppt_x</p:attrName>
                                          <p:attrName>ppt_y</p:attrName>
                                        </p:attrNameLst>
                                      </p:cBhvr>
                                      <p:rCtr x="10052" y="764"/>
                                    </p:animMotion>
                                  </p:childTnLst>
                                </p:cTn>
                              </p:par>
                            </p:childTnLst>
                          </p:cTn>
                        </p:par>
                        <p:par>
                          <p:cTn id="26" fill="hold">
                            <p:stCondLst>
                              <p:cond delay="3000"/>
                            </p:stCondLst>
                            <p:childTnLst>
                              <p:par>
                                <p:cTn id="27" presetID="10" presetClass="exit" presetSubtype="0" fill="hold" nodeType="afterEffect">
                                  <p:stCondLst>
                                    <p:cond delay="0"/>
                                  </p:stCondLst>
                                  <p:childTnLst>
                                    <p:animEffect transition="out" filter="fade">
                                      <p:cBhvr>
                                        <p:cTn id="28" dur="500"/>
                                        <p:tgtEl>
                                          <p:spTgt spid="1026"/>
                                        </p:tgtEl>
                                      </p:cBhvr>
                                    </p:animEffect>
                                    <p:set>
                                      <p:cBhvr>
                                        <p:cTn id="29" dur="1" fill="hold">
                                          <p:stCondLst>
                                            <p:cond delay="499"/>
                                          </p:stCondLst>
                                        </p:cTn>
                                        <p:tgtEl>
                                          <p:spTgt spid="1026"/>
                                        </p:tgtEl>
                                        <p:attrNameLst>
                                          <p:attrName>style.visibility</p:attrName>
                                        </p:attrNameLst>
                                      </p:cBhvr>
                                      <p:to>
                                        <p:strVal val="hidden"/>
                                      </p:to>
                                    </p:set>
                                  </p:childTnLst>
                                </p:cTn>
                              </p:par>
                              <p:par>
                                <p:cTn id="30" presetID="1" presetClass="mediacall" presetSubtype="0" fill="hold" nodeType="withEffect">
                                  <p:stCondLst>
                                    <p:cond delay="0"/>
                                  </p:stCondLst>
                                  <p:childTnLst>
                                    <p:cmd type="call" cmd="playFrom(0.0)">
                                      <p:cBhvr>
                                        <p:cTn id="31" dur="758" fill="hold"/>
                                        <p:tgtEl>
                                          <p:spTgt spid="2"/>
                                        </p:tgtEl>
                                      </p:cBhvr>
                                    </p:cmd>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42" presetClass="path" presetSubtype="0" decel="50000" fill="hold" nodeType="withEffect">
                                  <p:stCondLst>
                                    <p:cond delay="0"/>
                                  </p:stCondLst>
                                  <p:childTnLst>
                                    <p:animMotion origin="layout" path="M -1.04167E-6 1.11111E-6 L -0.62161 -0.02014 " pathEditMode="relative" rAng="0" ptsTypes="AA">
                                      <p:cBhvr>
                                        <p:cTn id="42" dur="2000" fill="hold"/>
                                        <p:tgtEl>
                                          <p:spTgt spid="11"/>
                                        </p:tgtEl>
                                        <p:attrNameLst>
                                          <p:attrName>ppt_x</p:attrName>
                                          <p:attrName>ppt_y</p:attrName>
                                        </p:attrNameLst>
                                      </p:cBhvr>
                                      <p:rCtr x="-31081" y="-1019"/>
                                    </p:animMotion>
                                  </p:childTnLst>
                                </p:cTn>
                              </p:par>
                              <p:par>
                                <p:cTn id="43" presetID="42" presetClass="path" presetSubtype="0" decel="50000" fill="hold" nodeType="withEffect">
                                  <p:stCondLst>
                                    <p:cond delay="0"/>
                                  </p:stCondLst>
                                  <p:childTnLst>
                                    <p:animMotion origin="layout" path="M 3.95833E-6 -2.59259E-6 L -0.54271 0.04676 " pathEditMode="relative" rAng="0" ptsTypes="AA">
                                      <p:cBhvr>
                                        <p:cTn id="44" dur="2000" fill="hold"/>
                                        <p:tgtEl>
                                          <p:spTgt spid="12"/>
                                        </p:tgtEl>
                                        <p:attrNameLst>
                                          <p:attrName>ppt_x</p:attrName>
                                          <p:attrName>ppt_y</p:attrName>
                                        </p:attrNameLst>
                                      </p:cBhvr>
                                      <p:rCtr x="-27135" y="2338"/>
                                    </p:animMotion>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9" name="Rectangle 8">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18E5BA11-A111-4962-968B-B3E58E007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3750"/>
          <a:stretch/>
        </p:blipFill>
        <p:spPr>
          <a:xfrm rot="16200000">
            <a:off x="-1264033" y="2187575"/>
            <a:ext cx="6858000" cy="2482850"/>
          </a:xfrm>
          <a:prstGeom prst="rect">
            <a:avLst/>
          </a:prstGeom>
        </p:spPr>
      </p:pic>
      <p:sp>
        <p:nvSpPr>
          <p:cNvPr id="2" name="TextBox 1">
            <a:extLst>
              <a:ext uri="{FF2B5EF4-FFF2-40B4-BE49-F238E27FC236}">
                <a16:creationId xmlns:a16="http://schemas.microsoft.com/office/drawing/2014/main" id="{55B72C35-1CB3-FAA7-C12F-BCD72BE70378}"/>
              </a:ext>
            </a:extLst>
          </p:cNvPr>
          <p:cNvSpPr txBox="1"/>
          <p:nvPr/>
        </p:nvSpPr>
        <p:spPr>
          <a:xfrm>
            <a:off x="3406392" y="27518"/>
            <a:ext cx="8785607" cy="27432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0" dirty="0"/>
              <a:t>Higher Order Programming</a:t>
            </a:r>
          </a:p>
        </p:txBody>
      </p:sp>
      <p:pic>
        <p:nvPicPr>
          <p:cNvPr id="4" name="I have the High Order Programming">
            <a:hlinkClick r:id="" action="ppaction://media"/>
            <a:extLst>
              <a:ext uri="{FF2B5EF4-FFF2-40B4-BE49-F238E27FC236}">
                <a16:creationId xmlns:a16="http://schemas.microsoft.com/office/drawing/2014/main" id="{23B716F7-FF42-1C11-0902-CEC9DC08A4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45528" y="2297625"/>
            <a:ext cx="8107333" cy="4560375"/>
          </a:xfrm>
          <a:prstGeom prst="rect">
            <a:avLst/>
          </a:prstGeom>
        </p:spPr>
      </p:pic>
    </p:spTree>
    <p:extLst>
      <p:ext uri="{BB962C8B-B14F-4D97-AF65-F5344CB8AC3E}">
        <p14:creationId xmlns:p14="http://schemas.microsoft.com/office/powerpoint/2010/main" val="34015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2012-C095-660E-4288-AC5FD8C8256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EDE3FBF3-E1F9-FCF0-4C3B-BCD1A618CF1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 extension of Functional Programming</a:t>
            </a:r>
          </a:p>
        </p:txBody>
      </p:sp>
      <p:sp>
        <p:nvSpPr>
          <p:cNvPr id="4" name="TextBox 3">
            <a:extLst>
              <a:ext uri="{FF2B5EF4-FFF2-40B4-BE49-F238E27FC236}">
                <a16:creationId xmlns:a16="http://schemas.microsoft.com/office/drawing/2014/main" id="{8D65D56E-F810-4A22-C5E7-1283B1C58772}"/>
              </a:ext>
            </a:extLst>
          </p:cNvPr>
          <p:cNvSpPr txBox="1"/>
          <p:nvPr/>
        </p:nvSpPr>
        <p:spPr>
          <a:xfrm>
            <a:off x="0" y="1500188"/>
            <a:ext cx="121920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Functions are so important, that they can be stored in variables and can be passed as arguments </a:t>
            </a:r>
          </a:p>
        </p:txBody>
      </p:sp>
      <p:pic>
        <p:nvPicPr>
          <p:cNvPr id="1026" name="Picture 2">
            <a:extLst>
              <a:ext uri="{FF2B5EF4-FFF2-40B4-BE49-F238E27FC236}">
                <a16:creationId xmlns:a16="http://schemas.microsoft.com/office/drawing/2014/main" id="{A6AF4E97-C66B-702E-68C0-013DA5AF9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657" y="2499121"/>
            <a:ext cx="3571878" cy="1059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acle lança Java 16 com diversos aprimoramentos - Inforchannel">
            <a:extLst>
              <a:ext uri="{FF2B5EF4-FFF2-40B4-BE49-F238E27FC236}">
                <a16:creationId xmlns:a16="http://schemas.microsoft.com/office/drawing/2014/main" id="{A80C0675-91BE-D34E-C781-4AEEFDB99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70943"/>
            <a:ext cx="2784394" cy="1558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6521B7-B827-C22D-320E-1A657F6FAB87}"/>
              </a:ext>
            </a:extLst>
          </p:cNvPr>
          <p:cNvSpPr txBox="1"/>
          <p:nvPr/>
        </p:nvSpPr>
        <p:spPr>
          <a:xfrm>
            <a:off x="0" y="4053718"/>
            <a:ext cx="5293519" cy="1569660"/>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may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100%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Easier to learn HOP</a:t>
            </a:r>
          </a:p>
        </p:txBody>
      </p:sp>
      <p:sp>
        <p:nvSpPr>
          <p:cNvPr id="9" name="TextBox 8">
            <a:extLst>
              <a:ext uri="{FF2B5EF4-FFF2-40B4-BE49-F238E27FC236}">
                <a16:creationId xmlns:a16="http://schemas.microsoft.com/office/drawing/2014/main" id="{AC8FC29C-12E8-1E86-00C3-09C1FF140CF5}"/>
              </a:ext>
            </a:extLst>
          </p:cNvPr>
          <p:cNvSpPr txBox="1"/>
          <p:nvPr/>
        </p:nvSpPr>
        <p:spPr>
          <a:xfrm>
            <a:off x="6403181" y="4053718"/>
            <a:ext cx="5788819" cy="1938992"/>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cannot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 (they’re secretly objects)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Weirder to learn HOP</a:t>
            </a:r>
          </a:p>
        </p:txBody>
      </p:sp>
    </p:spTree>
    <p:extLst>
      <p:ext uri="{BB962C8B-B14F-4D97-AF65-F5344CB8AC3E}">
        <p14:creationId xmlns:p14="http://schemas.microsoft.com/office/powerpoint/2010/main" val="9103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C466-2172-E70F-B184-BB586622B0F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9C1B206-AA96-6BAA-FD1E-18AA7B6081E5}"/>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a:t>
            </a:r>
          </a:p>
        </p:txBody>
      </p:sp>
      <p:sp>
        <p:nvSpPr>
          <p:cNvPr id="4" name="TextBox 3">
            <a:extLst>
              <a:ext uri="{FF2B5EF4-FFF2-40B4-BE49-F238E27FC236}">
                <a16:creationId xmlns:a16="http://schemas.microsoft.com/office/drawing/2014/main" id="{A2DD57DE-08DC-213B-2F2F-27B8A5D54F1D}"/>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750E0F4-FE76-7187-79F1-A507340EBF3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11124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C54ED4-48BB-508B-6AFC-7A5BD00026D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5" name="TextBox 4">
            <a:extLst>
              <a:ext uri="{FF2B5EF4-FFF2-40B4-BE49-F238E27FC236}">
                <a16:creationId xmlns:a16="http://schemas.microsoft.com/office/drawing/2014/main" id="{CE26C310-2B30-C491-4B83-735C4C99A609}"/>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Analyze what’s happening:</a:t>
            </a:r>
          </a:p>
        </p:txBody>
      </p:sp>
      <p:pic>
        <p:nvPicPr>
          <p:cNvPr id="7" name="Picture 6">
            <a:extLst>
              <a:ext uri="{FF2B5EF4-FFF2-40B4-BE49-F238E27FC236}">
                <a16:creationId xmlns:a16="http://schemas.microsoft.com/office/drawing/2014/main" id="{A8FEFF5B-116D-0BE6-BCCC-D7EC3FA78F48}"/>
              </a:ext>
            </a:extLst>
          </p:cNvPr>
          <p:cNvPicPr>
            <a:picLocks noChangeAspect="1"/>
          </p:cNvPicPr>
          <p:nvPr/>
        </p:nvPicPr>
        <p:blipFill>
          <a:blip r:embed="rId2"/>
          <a:stretch>
            <a:fillRect/>
          </a:stretch>
        </p:blipFill>
        <p:spPr>
          <a:xfrm>
            <a:off x="2930858" y="1543320"/>
            <a:ext cx="6601746" cy="314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459F73B6-DBCF-0587-4562-8E2CD7F2C503}"/>
              </a:ext>
            </a:extLst>
          </p:cNvPr>
          <p:cNvPicPr>
            <a:picLocks noChangeAspect="1"/>
          </p:cNvPicPr>
          <p:nvPr/>
        </p:nvPicPr>
        <p:blipFill>
          <a:blip r:embed="rId3"/>
          <a:stretch>
            <a:fillRect/>
          </a:stretch>
        </p:blipFill>
        <p:spPr>
          <a:xfrm>
            <a:off x="192313" y="2166538"/>
            <a:ext cx="4915469" cy="14677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8783D1B7-AD8D-DD7A-EABD-11CC898DDE5D}"/>
              </a:ext>
            </a:extLst>
          </p:cNvPr>
          <p:cNvSpPr txBox="1"/>
          <p:nvPr/>
        </p:nvSpPr>
        <p:spPr>
          <a:xfrm>
            <a:off x="5182964" y="2166538"/>
            <a:ext cx="454643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[1,2,3,4]  accumulated = 1  apply =</a:t>
            </a:r>
          </a:p>
        </p:txBody>
      </p:sp>
      <p:sp>
        <p:nvSpPr>
          <p:cNvPr id="11" name="TextBox 10">
            <a:extLst>
              <a:ext uri="{FF2B5EF4-FFF2-40B4-BE49-F238E27FC236}">
                <a16:creationId xmlns:a16="http://schemas.microsoft.com/office/drawing/2014/main" id="{FC1DF378-C032-EF70-BD80-E8A9AC8BBD1D}"/>
              </a:ext>
            </a:extLst>
          </p:cNvPr>
          <p:cNvSpPr txBox="1"/>
          <p:nvPr/>
        </p:nvSpPr>
        <p:spPr>
          <a:xfrm>
            <a:off x="5182964" y="25358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multiply(1, 2)</a:t>
            </a:r>
            <a:endParaRPr lang="en-US" dirty="0"/>
          </a:p>
        </p:txBody>
      </p:sp>
      <p:pic>
        <p:nvPicPr>
          <p:cNvPr id="13" name="Picture 12">
            <a:extLst>
              <a:ext uri="{FF2B5EF4-FFF2-40B4-BE49-F238E27FC236}">
                <a16:creationId xmlns:a16="http://schemas.microsoft.com/office/drawing/2014/main" id="{FE84DFD0-6908-24B0-F373-36D1CC77B681}"/>
              </a:ext>
            </a:extLst>
          </p:cNvPr>
          <p:cNvPicPr>
            <a:picLocks noChangeAspect="1"/>
          </p:cNvPicPr>
          <p:nvPr/>
        </p:nvPicPr>
        <p:blipFill>
          <a:blip r:embed="rId4"/>
          <a:stretch>
            <a:fillRect/>
          </a:stretch>
        </p:blipFill>
        <p:spPr>
          <a:xfrm>
            <a:off x="9650938" y="2080460"/>
            <a:ext cx="2486294" cy="4554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ight Brace 15">
            <a:extLst>
              <a:ext uri="{FF2B5EF4-FFF2-40B4-BE49-F238E27FC236}">
                <a16:creationId xmlns:a16="http://schemas.microsoft.com/office/drawing/2014/main" id="{F58D4D53-D7F6-B00B-D406-420365D34BA4}"/>
              </a:ext>
            </a:extLst>
          </p:cNvPr>
          <p:cNvSpPr/>
          <p:nvPr/>
        </p:nvSpPr>
        <p:spPr>
          <a:xfrm rot="16200000">
            <a:off x="1223367" y="1761486"/>
            <a:ext cx="321469" cy="1918097"/>
          </a:xfrm>
          <a:prstGeom prst="rightBrace">
            <a:avLst>
              <a:gd name="adj1" fmla="val 8333"/>
              <a:gd name="adj2" fmla="val 82775"/>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CDBB112-87CC-0AF5-76D7-965AECEE584E}"/>
              </a:ext>
            </a:extLst>
          </p:cNvPr>
          <p:cNvCxnSpPr>
            <a:cxnSpLocks/>
          </p:cNvCxnSpPr>
          <p:nvPr/>
        </p:nvCxnSpPr>
        <p:spPr>
          <a:xfrm flipV="1">
            <a:off x="2012950" y="1906409"/>
            <a:ext cx="0" cy="6533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F96410B4-BB88-682A-08EF-9693911F1AF8}"/>
              </a:ext>
            </a:extLst>
          </p:cNvPr>
          <p:cNvSpPr txBox="1"/>
          <p:nvPr/>
        </p:nvSpPr>
        <p:spPr>
          <a:xfrm>
            <a:off x="1980968" y="2214292"/>
            <a:ext cx="779135" cy="430887"/>
          </a:xfrm>
          <a:prstGeom prst="rect">
            <a:avLst/>
          </a:prstGeom>
          <a:noFill/>
        </p:spPr>
        <p:txBody>
          <a:bodyPr wrap="square" rtlCol="0">
            <a:spAutoFit/>
          </a:bodyPr>
          <a:lstStyle/>
          <a:p>
            <a:r>
              <a:rPr lang="en-US" sz="1100" dirty="0">
                <a:solidFill>
                  <a:schemeClr val="accent3"/>
                </a:solidFill>
              </a:rPr>
              <a:t>Java similarity</a:t>
            </a:r>
          </a:p>
        </p:txBody>
      </p:sp>
      <p:pic>
        <p:nvPicPr>
          <p:cNvPr id="24" name="Picture 23">
            <a:extLst>
              <a:ext uri="{FF2B5EF4-FFF2-40B4-BE49-F238E27FC236}">
                <a16:creationId xmlns:a16="http://schemas.microsoft.com/office/drawing/2014/main" id="{FBDE0476-6E70-56DB-E464-2082407296C6}"/>
              </a:ext>
            </a:extLst>
          </p:cNvPr>
          <p:cNvPicPr>
            <a:picLocks noChangeAspect="1"/>
          </p:cNvPicPr>
          <p:nvPr/>
        </p:nvPicPr>
        <p:blipFill>
          <a:blip r:embed="rId5"/>
          <a:stretch>
            <a:fillRect/>
          </a:stretch>
        </p:blipFill>
        <p:spPr>
          <a:xfrm>
            <a:off x="347104" y="1670319"/>
            <a:ext cx="2412999" cy="2168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F91710EF-D5B8-2751-3A38-69CF9E50CFEF}"/>
              </a:ext>
            </a:extLst>
          </p:cNvPr>
          <p:cNvSpPr txBox="1"/>
          <p:nvPr/>
        </p:nvSpPr>
        <p:spPr>
          <a:xfrm>
            <a:off x="5182964" y="2844719"/>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a:t>
            </a:r>
          </a:p>
        </p:txBody>
      </p:sp>
      <p:sp>
        <p:nvSpPr>
          <p:cNvPr id="26" name="TextBox 25">
            <a:extLst>
              <a:ext uri="{FF2B5EF4-FFF2-40B4-BE49-F238E27FC236}">
                <a16:creationId xmlns:a16="http://schemas.microsoft.com/office/drawing/2014/main" id="{F033AE82-260E-40C6-456A-5A2BD5BB2BCD}"/>
              </a:ext>
            </a:extLst>
          </p:cNvPr>
          <p:cNvSpPr txBox="1"/>
          <p:nvPr/>
        </p:nvSpPr>
        <p:spPr>
          <a:xfrm>
            <a:off x="5182964" y="3214051"/>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multiply(2, 3)</a:t>
            </a:r>
            <a:endParaRPr lang="en-US" dirty="0"/>
          </a:p>
        </p:txBody>
      </p:sp>
      <p:sp>
        <p:nvSpPr>
          <p:cNvPr id="27" name="TextBox 26">
            <a:extLst>
              <a:ext uri="{FF2B5EF4-FFF2-40B4-BE49-F238E27FC236}">
                <a16:creationId xmlns:a16="http://schemas.microsoft.com/office/drawing/2014/main" id="{208F4AA5-A1D9-9953-A645-01E73087CC54}"/>
              </a:ext>
            </a:extLst>
          </p:cNvPr>
          <p:cNvSpPr txBox="1"/>
          <p:nvPr/>
        </p:nvSpPr>
        <p:spPr>
          <a:xfrm>
            <a:off x="5182964" y="3598745"/>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6</a:t>
            </a:r>
          </a:p>
        </p:txBody>
      </p:sp>
      <p:sp>
        <p:nvSpPr>
          <p:cNvPr id="28" name="TextBox 27">
            <a:extLst>
              <a:ext uri="{FF2B5EF4-FFF2-40B4-BE49-F238E27FC236}">
                <a16:creationId xmlns:a16="http://schemas.microsoft.com/office/drawing/2014/main" id="{AF006E00-432D-D092-3617-10C9DA72F688}"/>
              </a:ext>
            </a:extLst>
          </p:cNvPr>
          <p:cNvSpPr txBox="1"/>
          <p:nvPr/>
        </p:nvSpPr>
        <p:spPr>
          <a:xfrm>
            <a:off x="5182964" y="396807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multiply(6, 4)</a:t>
            </a:r>
            <a:endParaRPr lang="en-US" dirty="0"/>
          </a:p>
        </p:txBody>
      </p:sp>
      <p:sp>
        <p:nvSpPr>
          <p:cNvPr id="29" name="TextBox 28">
            <a:extLst>
              <a:ext uri="{FF2B5EF4-FFF2-40B4-BE49-F238E27FC236}">
                <a16:creationId xmlns:a16="http://schemas.microsoft.com/office/drawing/2014/main" id="{FB3EB3C8-0555-512B-F2A2-8B435E2ADFEA}"/>
              </a:ext>
            </a:extLst>
          </p:cNvPr>
          <p:cNvSpPr txBox="1"/>
          <p:nvPr/>
        </p:nvSpPr>
        <p:spPr>
          <a:xfrm>
            <a:off x="5182964" y="4337409"/>
            <a:ext cx="225414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24</a:t>
            </a:r>
          </a:p>
        </p:txBody>
      </p:sp>
    </p:spTree>
    <p:extLst>
      <p:ext uri="{BB962C8B-B14F-4D97-AF65-F5344CB8AC3E}">
        <p14:creationId xmlns:p14="http://schemas.microsoft.com/office/powerpoint/2010/main" val="37100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6" grpId="0" animBg="1"/>
      <p:bldP spid="20"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E383B7-A542-1FAB-B201-7EE0401CC416}"/>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5" name="TextBox 4">
            <a:extLst>
              <a:ext uri="{FF2B5EF4-FFF2-40B4-BE49-F238E27FC236}">
                <a16:creationId xmlns:a16="http://schemas.microsoft.com/office/drawing/2014/main" id="{204B8673-7056-A2BC-8375-8553B72F75A2}"/>
              </a:ext>
            </a:extLst>
          </p:cNvPr>
          <p:cNvSpPr txBox="1"/>
          <p:nvPr/>
        </p:nvSpPr>
        <p:spPr>
          <a:xfrm>
            <a:off x="-2" y="1653574"/>
            <a:ext cx="12192001"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numbers in a list </a:t>
            </a:r>
            <a:r>
              <a:rPr lang="en-US" dirty="0"/>
              <a:t>(in Python, since its syntax is great for reading and writing)</a:t>
            </a:r>
          </a:p>
        </p:txBody>
      </p:sp>
      <p:sp>
        <p:nvSpPr>
          <p:cNvPr id="6" name="TextBox 5">
            <a:extLst>
              <a:ext uri="{FF2B5EF4-FFF2-40B4-BE49-F238E27FC236}">
                <a16:creationId xmlns:a16="http://schemas.microsoft.com/office/drawing/2014/main" id="{075DB178-4F75-9AEB-1F69-FE32E79B8B5B}"/>
              </a:ext>
            </a:extLst>
          </p:cNvPr>
          <p:cNvSpPr txBox="1"/>
          <p:nvPr/>
        </p:nvSpPr>
        <p:spPr>
          <a:xfrm>
            <a:off x="-2" y="2500189"/>
            <a:ext cx="6671733" cy="1200329"/>
          </a:xfrm>
          <a:prstGeom prst="rect">
            <a:avLst/>
          </a:prstGeom>
          <a:noFill/>
        </p:spPr>
        <p:txBody>
          <a:bodyPr wrap="square" rtlCol="0">
            <a:spAutoFit/>
          </a:bodyPr>
          <a:lstStyle/>
          <a:p>
            <a:pPr marL="342900" indent="-342900">
              <a:buAutoNum type="arabicParenR"/>
            </a:pPr>
            <a:r>
              <a:rPr lang="en-US" dirty="0"/>
              <a:t>If the first element is an even number, keep it</a:t>
            </a:r>
          </a:p>
          <a:p>
            <a:pPr marL="342900" indent="-342900">
              <a:buAutoNum type="arabicParenR"/>
            </a:pPr>
            <a:r>
              <a:rPr lang="en-US" dirty="0"/>
              <a:t>If the first element is an odd number, remove it</a:t>
            </a:r>
          </a:p>
          <a:p>
            <a:pPr marL="342900" indent="-342900">
              <a:buAutoNum type="arabicParenR"/>
            </a:pPr>
            <a:r>
              <a:rPr lang="en-US" dirty="0"/>
              <a:t>If the second element is an even number, keep it</a:t>
            </a:r>
          </a:p>
          <a:p>
            <a:pPr marL="342900" indent="-342900">
              <a:buAutoNum type="arabicParenR"/>
            </a:pPr>
            <a:r>
              <a:rPr lang="en-US" dirty="0"/>
              <a:t>…</a:t>
            </a:r>
          </a:p>
        </p:txBody>
      </p:sp>
      <p:sp>
        <p:nvSpPr>
          <p:cNvPr id="7" name="TextBox 6">
            <a:extLst>
              <a:ext uri="{FF2B5EF4-FFF2-40B4-BE49-F238E27FC236}">
                <a16:creationId xmlns:a16="http://schemas.microsoft.com/office/drawing/2014/main" id="{37E1C0B6-5878-5D42-95E1-A00DF7D345CD}"/>
              </a:ext>
            </a:extLst>
          </p:cNvPr>
          <p:cNvSpPr txBox="1"/>
          <p:nvPr/>
        </p:nvSpPr>
        <p:spPr>
          <a:xfrm>
            <a:off x="-2" y="3745373"/>
            <a:ext cx="5477933" cy="923330"/>
          </a:xfrm>
          <a:prstGeom prst="rect">
            <a:avLst/>
          </a:prstGeom>
          <a:noFill/>
        </p:spPr>
        <p:txBody>
          <a:bodyPr wrap="square" rtlCol="0">
            <a:spAutoFit/>
          </a:bodyPr>
          <a:lstStyle/>
          <a:p>
            <a:r>
              <a:rPr lang="en-US" dirty="0"/>
              <a:t>or</a:t>
            </a:r>
          </a:p>
          <a:p>
            <a:pPr marL="342900" indent="-342900">
              <a:buAutoNum type="arabicParenR"/>
            </a:pPr>
            <a:r>
              <a:rPr lang="en-US" dirty="0"/>
              <a:t>For each element, if it’s even, keep it</a:t>
            </a:r>
          </a:p>
          <a:p>
            <a:pPr marL="342900" indent="-342900">
              <a:buAutoNum type="arabicParenR"/>
            </a:pPr>
            <a:r>
              <a:rPr lang="en-US" dirty="0"/>
              <a:t>For each element, if it’s odd, remove it</a:t>
            </a:r>
          </a:p>
        </p:txBody>
      </p:sp>
      <p:pic>
        <p:nvPicPr>
          <p:cNvPr id="11" name="Picture 10">
            <a:extLst>
              <a:ext uri="{FF2B5EF4-FFF2-40B4-BE49-F238E27FC236}">
                <a16:creationId xmlns:a16="http://schemas.microsoft.com/office/drawing/2014/main" id="{23335C71-2AAB-E1F6-24B6-24C57E32BF0A}"/>
              </a:ext>
            </a:extLst>
          </p:cNvPr>
          <p:cNvPicPr>
            <a:picLocks noChangeAspect="1"/>
          </p:cNvPicPr>
          <p:nvPr/>
        </p:nvPicPr>
        <p:blipFill>
          <a:blip r:embed="rId3"/>
          <a:stretch>
            <a:fillRect/>
          </a:stretch>
        </p:blipFill>
        <p:spPr>
          <a:xfrm>
            <a:off x="5969000" y="3305289"/>
            <a:ext cx="6222999" cy="3552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57EDD8A-952A-44D5-B708-4128114642EE}"/>
              </a:ext>
            </a:extLst>
          </p:cNvPr>
          <p:cNvPicPr>
            <a:picLocks noChangeAspect="1"/>
          </p:cNvPicPr>
          <p:nvPr/>
        </p:nvPicPr>
        <p:blipFill>
          <a:blip r:embed="rId4"/>
          <a:stretch>
            <a:fillRect/>
          </a:stretch>
        </p:blipFill>
        <p:spPr>
          <a:xfrm>
            <a:off x="7626474" y="5774483"/>
            <a:ext cx="2393426" cy="285904"/>
          </a:xfrm>
          <a:prstGeom prst="rect">
            <a:avLst/>
          </a:prstGeom>
        </p:spPr>
      </p:pic>
    </p:spTree>
    <p:extLst>
      <p:ext uri="{BB962C8B-B14F-4D97-AF65-F5344CB8AC3E}">
        <p14:creationId xmlns:p14="http://schemas.microsoft.com/office/powerpoint/2010/main" val="32379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FEAB-34B5-4C8C-7DD9-6855C32E67A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32EE1ED2-6F59-A12D-F6E5-BB1EDFF4E210}"/>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“6.1”</a:t>
            </a:r>
          </a:p>
        </p:txBody>
      </p:sp>
    </p:spTree>
    <p:extLst>
      <p:ext uri="{BB962C8B-B14F-4D97-AF65-F5344CB8AC3E}">
        <p14:creationId xmlns:p14="http://schemas.microsoft.com/office/powerpoint/2010/main" val="3466614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09ED-D088-45D4-5B93-25432B94F484}"/>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4F02D86-B1E2-C34D-D6CE-4B31ECFE41B2}"/>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A03D6CA4-BEFF-FBCF-BC2D-2C80998B9337}"/>
              </a:ext>
            </a:extLst>
          </p:cNvPr>
          <p:cNvSpPr txBox="1"/>
          <p:nvPr/>
        </p:nvSpPr>
        <p:spPr>
          <a:xfrm>
            <a:off x="0" y="1567907"/>
            <a:ext cx="9786653" cy="369332"/>
          </a:xfrm>
          <a:prstGeom prst="rect">
            <a:avLst/>
          </a:prstGeom>
          <a:noFill/>
        </p:spPr>
        <p:txBody>
          <a:bodyPr wrap="none" rtlCol="0">
            <a:spAutoFit/>
          </a:bodyPr>
          <a:lstStyle/>
          <a:p>
            <a:r>
              <a:rPr lang="en-US" dirty="0"/>
              <a:t>Most functional languages offer a shortcut for defining anonymous functions: </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a:t>
            </a:r>
            <a:endParaRPr lang="en-US" dirty="0"/>
          </a:p>
        </p:txBody>
      </p:sp>
      <p:pic>
        <p:nvPicPr>
          <p:cNvPr id="6" name="Picture 5">
            <a:extLst>
              <a:ext uri="{FF2B5EF4-FFF2-40B4-BE49-F238E27FC236}">
                <a16:creationId xmlns:a16="http://schemas.microsoft.com/office/drawing/2014/main" id="{B686CCDD-9878-A794-CF7C-1EAD09170B96}"/>
              </a:ext>
            </a:extLst>
          </p:cNvPr>
          <p:cNvPicPr>
            <a:picLocks noChangeAspect="1"/>
          </p:cNvPicPr>
          <p:nvPr/>
        </p:nvPicPr>
        <p:blipFill>
          <a:blip r:embed="rId2"/>
          <a:stretch>
            <a:fillRect/>
          </a:stretch>
        </p:blipFill>
        <p:spPr>
          <a:xfrm>
            <a:off x="275831" y="2199237"/>
            <a:ext cx="5639587" cy="3715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0EA65AE-9DC2-317F-ABEF-D3D0B5B36B9A}"/>
              </a:ext>
            </a:extLst>
          </p:cNvPr>
          <p:cNvPicPr>
            <a:picLocks noChangeAspect="1"/>
          </p:cNvPicPr>
          <p:nvPr/>
        </p:nvPicPr>
        <p:blipFill>
          <a:blip r:embed="rId3"/>
          <a:stretch>
            <a:fillRect/>
          </a:stretch>
        </p:blipFill>
        <p:spPr>
          <a:xfrm>
            <a:off x="6783788" y="2206381"/>
            <a:ext cx="3915321" cy="562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Free-form: Shape 24">
            <a:extLst>
              <a:ext uri="{FF2B5EF4-FFF2-40B4-BE49-F238E27FC236}">
                <a16:creationId xmlns:a16="http://schemas.microsoft.com/office/drawing/2014/main" id="{1F822DC7-E279-02BA-FDE3-A729F2ED9DDD}"/>
              </a:ext>
            </a:extLst>
          </p:cNvPr>
          <p:cNvSpPr/>
          <p:nvPr/>
        </p:nvSpPr>
        <p:spPr>
          <a:xfrm>
            <a:off x="5386388" y="1930062"/>
            <a:ext cx="2235993" cy="334507"/>
          </a:xfrm>
          <a:custGeom>
            <a:avLst/>
            <a:gdLst>
              <a:gd name="connsiteX0" fmla="*/ 0 w 2235993"/>
              <a:gd name="connsiteY0" fmla="*/ 334507 h 334507"/>
              <a:gd name="connsiteX1" fmla="*/ 200025 w 2235993"/>
              <a:gd name="connsiteY1" fmla="*/ 148769 h 334507"/>
              <a:gd name="connsiteX2" fmla="*/ 585787 w 2235993"/>
              <a:gd name="connsiteY2" fmla="*/ 20182 h 334507"/>
              <a:gd name="connsiteX3" fmla="*/ 1257300 w 2235993"/>
              <a:gd name="connsiteY3" fmla="*/ 5894 h 334507"/>
              <a:gd name="connsiteX4" fmla="*/ 2000250 w 2235993"/>
              <a:gd name="connsiteY4" fmla="*/ 20182 h 334507"/>
              <a:gd name="connsiteX5" fmla="*/ 2235993 w 2235993"/>
              <a:gd name="connsiteY5" fmla="*/ 213063 h 33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993" h="334507">
                <a:moveTo>
                  <a:pt x="0" y="334507"/>
                </a:moveTo>
                <a:cubicBezTo>
                  <a:pt x="51197" y="267831"/>
                  <a:pt x="102394" y="201156"/>
                  <a:pt x="200025" y="148769"/>
                </a:cubicBezTo>
                <a:cubicBezTo>
                  <a:pt x="297656" y="96382"/>
                  <a:pt x="409575" y="43994"/>
                  <a:pt x="585787" y="20182"/>
                </a:cubicBezTo>
                <a:cubicBezTo>
                  <a:pt x="761999" y="-3630"/>
                  <a:pt x="1021556" y="5894"/>
                  <a:pt x="1257300" y="5894"/>
                </a:cubicBezTo>
                <a:cubicBezTo>
                  <a:pt x="1493044" y="5894"/>
                  <a:pt x="1837135" y="-14346"/>
                  <a:pt x="2000250" y="20182"/>
                </a:cubicBezTo>
                <a:cubicBezTo>
                  <a:pt x="2163366" y="54710"/>
                  <a:pt x="2199679" y="133886"/>
                  <a:pt x="2235993" y="213063"/>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E9D5B056-0132-AF4A-0F12-0D27242EB999}"/>
              </a:ext>
            </a:extLst>
          </p:cNvPr>
          <p:cNvPicPr>
            <a:picLocks noChangeAspect="1"/>
          </p:cNvPicPr>
          <p:nvPr/>
        </p:nvPicPr>
        <p:blipFill>
          <a:blip r:embed="rId4"/>
          <a:stretch>
            <a:fillRect/>
          </a:stretch>
        </p:blipFill>
        <p:spPr>
          <a:xfrm>
            <a:off x="6074076" y="4089567"/>
            <a:ext cx="5334744" cy="3620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1" name="Straight Arrow Connector 30">
            <a:extLst>
              <a:ext uri="{FF2B5EF4-FFF2-40B4-BE49-F238E27FC236}">
                <a16:creationId xmlns:a16="http://schemas.microsoft.com/office/drawing/2014/main" id="{93CF2561-E39E-CAA7-D77C-14493A1FC57B}"/>
              </a:ext>
            </a:extLst>
          </p:cNvPr>
          <p:cNvCxnSpPr/>
          <p:nvPr/>
        </p:nvCxnSpPr>
        <p:spPr>
          <a:xfrm flipV="1">
            <a:off x="8551069" y="2886075"/>
            <a:ext cx="0" cy="106441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2" name="TextBox 31">
            <a:extLst>
              <a:ext uri="{FF2B5EF4-FFF2-40B4-BE49-F238E27FC236}">
                <a16:creationId xmlns:a16="http://schemas.microsoft.com/office/drawing/2014/main" id="{53A07731-FB26-A7CF-CCE1-14F8BEE9225F}"/>
              </a:ext>
            </a:extLst>
          </p:cNvPr>
          <p:cNvSpPr txBox="1"/>
          <p:nvPr/>
        </p:nvSpPr>
        <p:spPr>
          <a:xfrm>
            <a:off x="8551069" y="3050534"/>
            <a:ext cx="2995733" cy="646331"/>
          </a:xfrm>
          <a:prstGeom prst="rect">
            <a:avLst/>
          </a:prstGeom>
          <a:noFill/>
        </p:spPr>
        <p:txBody>
          <a:bodyPr wrap="square" rtlCol="0">
            <a:spAutoFit/>
          </a:bodyPr>
          <a:lstStyle/>
          <a:p>
            <a:r>
              <a:rPr lang="en-US" dirty="0">
                <a:solidFill>
                  <a:schemeClr val="accent4">
                    <a:lumMod val="75000"/>
                  </a:schemeClr>
                </a:solidFill>
              </a:rPr>
              <a:t>Points to a function similar to ‘</a:t>
            </a:r>
            <a:r>
              <a:rPr lang="en-US" dirty="0" err="1">
                <a:solidFill>
                  <a:schemeClr val="accent4">
                    <a:lumMod val="75000"/>
                  </a:schemeClr>
                </a:solidFill>
              </a:rPr>
              <a:t>normalSum</a:t>
            </a:r>
            <a:r>
              <a:rPr lang="en-US" dirty="0">
                <a:solidFill>
                  <a:schemeClr val="accent4">
                    <a:lumMod val="75000"/>
                  </a:schemeClr>
                </a:solidFill>
              </a:rPr>
              <a:t>’ </a:t>
            </a:r>
          </a:p>
        </p:txBody>
      </p:sp>
      <p:pic>
        <p:nvPicPr>
          <p:cNvPr id="34" name="Picture 33">
            <a:extLst>
              <a:ext uri="{FF2B5EF4-FFF2-40B4-BE49-F238E27FC236}">
                <a16:creationId xmlns:a16="http://schemas.microsoft.com/office/drawing/2014/main" id="{D0C44601-4C56-6C39-6163-47596F9F7CB2}"/>
              </a:ext>
            </a:extLst>
          </p:cNvPr>
          <p:cNvPicPr>
            <a:picLocks noChangeAspect="1"/>
          </p:cNvPicPr>
          <p:nvPr/>
        </p:nvPicPr>
        <p:blipFill>
          <a:blip r:embed="rId5"/>
          <a:stretch>
            <a:fillRect/>
          </a:stretch>
        </p:blipFill>
        <p:spPr>
          <a:xfrm>
            <a:off x="6731392" y="5758560"/>
            <a:ext cx="4677428"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6" name="Straight Arrow Connector 35">
            <a:extLst>
              <a:ext uri="{FF2B5EF4-FFF2-40B4-BE49-F238E27FC236}">
                <a16:creationId xmlns:a16="http://schemas.microsoft.com/office/drawing/2014/main" id="{1BC25AC7-CB70-EB1C-4FD4-F90FA5FA52B6}"/>
              </a:ext>
            </a:extLst>
          </p:cNvPr>
          <p:cNvCxnSpPr>
            <a:cxnSpLocks/>
          </p:cNvCxnSpPr>
          <p:nvPr/>
        </p:nvCxnSpPr>
        <p:spPr>
          <a:xfrm>
            <a:off x="6504384" y="4451568"/>
            <a:ext cx="1182291" cy="1321133"/>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39" name="Right Brace 38">
            <a:extLst>
              <a:ext uri="{FF2B5EF4-FFF2-40B4-BE49-F238E27FC236}">
                <a16:creationId xmlns:a16="http://schemas.microsoft.com/office/drawing/2014/main" id="{91B7AD64-53AE-58DF-196C-8F16F7057F97}"/>
              </a:ext>
            </a:extLst>
          </p:cNvPr>
          <p:cNvSpPr/>
          <p:nvPr/>
        </p:nvSpPr>
        <p:spPr>
          <a:xfrm rot="5400000">
            <a:off x="7754541" y="3426715"/>
            <a:ext cx="457200" cy="2235994"/>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9121F7CD-3359-AD94-1381-242ADFFC9983}"/>
              </a:ext>
            </a:extLst>
          </p:cNvPr>
          <p:cNvSpPr/>
          <p:nvPr/>
        </p:nvSpPr>
        <p:spPr>
          <a:xfrm rot="16200000">
            <a:off x="9863696" y="4606317"/>
            <a:ext cx="457200" cy="2118197"/>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02DBF65-9C0B-39BC-6595-9FD0A060EC6C}"/>
              </a:ext>
            </a:extLst>
          </p:cNvPr>
          <p:cNvCxnSpPr>
            <a:cxnSpLocks/>
            <a:stCxn id="39" idx="1"/>
            <a:endCxn id="40" idx="1"/>
          </p:cNvCxnSpPr>
          <p:nvPr/>
        </p:nvCxnSpPr>
        <p:spPr>
          <a:xfrm>
            <a:off x="8690364" y="4773312"/>
            <a:ext cx="731968" cy="663504"/>
          </a:xfrm>
          <a:prstGeom prst="line">
            <a:avLst/>
          </a:prstGeom>
        </p:spPr>
        <p:style>
          <a:lnRef idx="3">
            <a:schemeClr val="accent5"/>
          </a:lnRef>
          <a:fillRef idx="0">
            <a:schemeClr val="accent5"/>
          </a:fillRef>
          <a:effectRef idx="2">
            <a:schemeClr val="accent5"/>
          </a:effectRef>
          <a:fontRef idx="minor">
            <a:schemeClr val="tx1"/>
          </a:fontRef>
        </p:style>
      </p:cxnSp>
      <p:sp>
        <p:nvSpPr>
          <p:cNvPr id="44" name="TextBox 43">
            <a:extLst>
              <a:ext uri="{FF2B5EF4-FFF2-40B4-BE49-F238E27FC236}">
                <a16:creationId xmlns:a16="http://schemas.microsoft.com/office/drawing/2014/main" id="{310B0DB8-A298-518A-0477-D8F605E6783B}"/>
              </a:ext>
            </a:extLst>
          </p:cNvPr>
          <p:cNvSpPr txBox="1"/>
          <p:nvPr/>
        </p:nvSpPr>
        <p:spPr>
          <a:xfrm>
            <a:off x="7717426" y="4935741"/>
            <a:ext cx="1383712" cy="369332"/>
          </a:xfrm>
          <a:prstGeom prst="rect">
            <a:avLst/>
          </a:prstGeom>
          <a:noFill/>
        </p:spPr>
        <p:txBody>
          <a:bodyPr wrap="none" rtlCol="0">
            <a:spAutoFit/>
          </a:bodyPr>
          <a:lstStyle/>
          <a:p>
            <a:r>
              <a:rPr lang="en-US" dirty="0">
                <a:solidFill>
                  <a:schemeClr val="accent5">
                    <a:lumMod val="75000"/>
                  </a:schemeClr>
                </a:solidFill>
              </a:rPr>
              <a:t>arguments</a:t>
            </a:r>
          </a:p>
        </p:txBody>
      </p:sp>
      <p:sp>
        <p:nvSpPr>
          <p:cNvPr id="46" name="Right Brace 45">
            <a:extLst>
              <a:ext uri="{FF2B5EF4-FFF2-40B4-BE49-F238E27FC236}">
                <a16:creationId xmlns:a16="http://schemas.microsoft.com/office/drawing/2014/main" id="{57BC01D0-FACA-C4E3-B4BC-A402EEC82C71}"/>
              </a:ext>
            </a:extLst>
          </p:cNvPr>
          <p:cNvSpPr/>
          <p:nvPr/>
        </p:nvSpPr>
        <p:spPr>
          <a:xfrm rot="5400000">
            <a:off x="10077599" y="3426715"/>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60B9E30-A507-71B0-C9BB-30AB37682A6A}"/>
              </a:ext>
            </a:extLst>
          </p:cNvPr>
          <p:cNvSpPr/>
          <p:nvPr/>
        </p:nvSpPr>
        <p:spPr>
          <a:xfrm rot="5400000">
            <a:off x="8841506" y="5304067"/>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223D1C5E-BA32-85FF-84CE-F9416636988E}"/>
              </a:ext>
            </a:extLst>
          </p:cNvPr>
          <p:cNvSpPr/>
          <p:nvPr/>
        </p:nvSpPr>
        <p:spPr>
          <a:xfrm>
            <a:off x="9779000" y="4766733"/>
            <a:ext cx="1987270" cy="2020986"/>
          </a:xfrm>
          <a:custGeom>
            <a:avLst/>
            <a:gdLst>
              <a:gd name="connsiteX0" fmla="*/ 1227667 w 1987270"/>
              <a:gd name="connsiteY0" fmla="*/ 0 h 2020986"/>
              <a:gd name="connsiteX1" fmla="*/ 1270000 w 1987270"/>
              <a:gd name="connsiteY1" fmla="*/ 279400 h 2020986"/>
              <a:gd name="connsiteX2" fmla="*/ 1684867 w 1987270"/>
              <a:gd name="connsiteY2" fmla="*/ 516467 h 2020986"/>
              <a:gd name="connsiteX3" fmla="*/ 1955800 w 1987270"/>
              <a:gd name="connsiteY3" fmla="*/ 1092200 h 2020986"/>
              <a:gd name="connsiteX4" fmla="*/ 1921933 w 1987270"/>
              <a:gd name="connsiteY4" fmla="*/ 1701800 h 2020986"/>
              <a:gd name="connsiteX5" fmla="*/ 1422400 w 1987270"/>
              <a:gd name="connsiteY5" fmla="*/ 1981200 h 2020986"/>
              <a:gd name="connsiteX6" fmla="*/ 584200 w 1987270"/>
              <a:gd name="connsiteY6" fmla="*/ 1998134 h 2020986"/>
              <a:gd name="connsiteX7" fmla="*/ 93133 w 1987270"/>
              <a:gd name="connsiteY7" fmla="*/ 2015067 h 2020986"/>
              <a:gd name="connsiteX8" fmla="*/ 0 w 1987270"/>
              <a:gd name="connsiteY8" fmla="*/ 1888067 h 2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70" h="2020986">
                <a:moveTo>
                  <a:pt x="1227667" y="0"/>
                </a:moveTo>
                <a:cubicBezTo>
                  <a:pt x="1210733" y="96661"/>
                  <a:pt x="1193800" y="193322"/>
                  <a:pt x="1270000" y="279400"/>
                </a:cubicBezTo>
                <a:cubicBezTo>
                  <a:pt x="1346200" y="365478"/>
                  <a:pt x="1570567" y="381000"/>
                  <a:pt x="1684867" y="516467"/>
                </a:cubicBezTo>
                <a:cubicBezTo>
                  <a:pt x="1799167" y="651934"/>
                  <a:pt x="1916289" y="894645"/>
                  <a:pt x="1955800" y="1092200"/>
                </a:cubicBezTo>
                <a:cubicBezTo>
                  <a:pt x="1995311" y="1289755"/>
                  <a:pt x="2010833" y="1553633"/>
                  <a:pt x="1921933" y="1701800"/>
                </a:cubicBezTo>
                <a:cubicBezTo>
                  <a:pt x="1833033" y="1849967"/>
                  <a:pt x="1645356" y="1931811"/>
                  <a:pt x="1422400" y="1981200"/>
                </a:cubicBezTo>
                <a:cubicBezTo>
                  <a:pt x="1199444" y="2030589"/>
                  <a:pt x="584200" y="1998134"/>
                  <a:pt x="584200" y="1998134"/>
                </a:cubicBezTo>
                <a:cubicBezTo>
                  <a:pt x="362656" y="2003778"/>
                  <a:pt x="190500" y="2033412"/>
                  <a:pt x="93133" y="2015067"/>
                </a:cubicBezTo>
                <a:cubicBezTo>
                  <a:pt x="-4234" y="1996722"/>
                  <a:pt x="15522" y="1916289"/>
                  <a:pt x="0" y="1888067"/>
                </a:cubicBezTo>
              </a:path>
            </a:pathLst>
          </a:cu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5A9BE207-DFF8-26E2-FC88-7A65E7D02925}"/>
              </a:ext>
            </a:extLst>
          </p:cNvPr>
          <p:cNvSpPr txBox="1"/>
          <p:nvPr/>
        </p:nvSpPr>
        <p:spPr>
          <a:xfrm>
            <a:off x="9938048" y="4736984"/>
            <a:ext cx="1104790" cy="646331"/>
          </a:xfrm>
          <a:prstGeom prst="rect">
            <a:avLst/>
          </a:prstGeom>
          <a:noFill/>
        </p:spPr>
        <p:txBody>
          <a:bodyPr wrap="none" rtlCol="0">
            <a:spAutoFit/>
          </a:bodyPr>
          <a:lstStyle/>
          <a:p>
            <a:pPr algn="r"/>
            <a:r>
              <a:rPr lang="en-US" dirty="0">
                <a:solidFill>
                  <a:srgbClr val="7030A0"/>
                </a:solidFill>
              </a:rPr>
              <a:t>function</a:t>
            </a:r>
          </a:p>
          <a:p>
            <a:pPr algn="r"/>
            <a:r>
              <a:rPr lang="en-US" dirty="0">
                <a:solidFill>
                  <a:srgbClr val="7030A0"/>
                </a:solidFill>
              </a:rPr>
              <a:t>body</a:t>
            </a:r>
          </a:p>
        </p:txBody>
      </p:sp>
      <p:pic>
        <p:nvPicPr>
          <p:cNvPr id="51" name="Picture 50">
            <a:extLst>
              <a:ext uri="{FF2B5EF4-FFF2-40B4-BE49-F238E27FC236}">
                <a16:creationId xmlns:a16="http://schemas.microsoft.com/office/drawing/2014/main" id="{62073A36-CAA7-5EF3-EED5-AD09F6801F1A}"/>
              </a:ext>
            </a:extLst>
          </p:cNvPr>
          <p:cNvPicPr>
            <a:picLocks noChangeAspect="1"/>
          </p:cNvPicPr>
          <p:nvPr/>
        </p:nvPicPr>
        <p:blipFill>
          <a:blip r:embed="rId6"/>
          <a:stretch>
            <a:fillRect/>
          </a:stretch>
        </p:blipFill>
        <p:spPr>
          <a:xfrm>
            <a:off x="244679" y="3980448"/>
            <a:ext cx="5156136"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53" name="Straight Arrow Connector 52">
            <a:extLst>
              <a:ext uri="{FF2B5EF4-FFF2-40B4-BE49-F238E27FC236}">
                <a16:creationId xmlns:a16="http://schemas.microsoft.com/office/drawing/2014/main" id="{54100007-E1BF-187B-E24A-A3DC3FD6D090}"/>
              </a:ext>
            </a:extLst>
          </p:cNvPr>
          <p:cNvCxnSpPr/>
          <p:nvPr/>
        </p:nvCxnSpPr>
        <p:spPr>
          <a:xfrm>
            <a:off x="2184400" y="5060149"/>
            <a:ext cx="32173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54" name="TextBox 53">
            <a:extLst>
              <a:ext uri="{FF2B5EF4-FFF2-40B4-BE49-F238E27FC236}">
                <a16:creationId xmlns:a16="http://schemas.microsoft.com/office/drawing/2014/main" id="{F6CB461F-E879-E14E-C26D-C071953CEA0D}"/>
              </a:ext>
            </a:extLst>
          </p:cNvPr>
          <p:cNvSpPr txBox="1"/>
          <p:nvPr/>
        </p:nvSpPr>
        <p:spPr>
          <a:xfrm>
            <a:off x="2477750" y="4935741"/>
            <a:ext cx="2951449" cy="246221"/>
          </a:xfrm>
          <a:prstGeom prst="rect">
            <a:avLst/>
          </a:prstGeom>
          <a:noFill/>
        </p:spPr>
        <p:txBody>
          <a:bodyPr wrap="none" rtlCol="0">
            <a:spAutoFit/>
          </a:bodyPr>
          <a:lstStyle/>
          <a:p>
            <a:r>
              <a:rPr lang="en-US" sz="1000" dirty="0">
                <a:solidFill>
                  <a:schemeClr val="accent6">
                    <a:lumMod val="75000"/>
                  </a:schemeClr>
                </a:solidFill>
              </a:rPr>
              <a:t>Even though this is allowed, it’s bad practice</a:t>
            </a:r>
          </a:p>
        </p:txBody>
      </p:sp>
      <p:pic>
        <p:nvPicPr>
          <p:cNvPr id="4098" name="Picture 2">
            <a:extLst>
              <a:ext uri="{FF2B5EF4-FFF2-40B4-BE49-F238E27FC236}">
                <a16:creationId xmlns:a16="http://schemas.microsoft.com/office/drawing/2014/main" id="{6806BD8A-417F-EF3B-C26A-474AD99B6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5529" y="850428"/>
            <a:ext cx="400831" cy="41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animBg="1"/>
      <p:bldP spid="32" grpId="0"/>
      <p:bldP spid="39" grpId="0" animBg="1"/>
      <p:bldP spid="40" grpId="0" animBg="1"/>
      <p:bldP spid="44" grpId="0"/>
      <p:bldP spid="46" grpId="0" animBg="1"/>
      <p:bldP spid="47" grpId="0" animBg="1"/>
      <p:bldP spid="48" grpId="0" animBg="1"/>
      <p:bldP spid="49" grpId="0"/>
      <p:bldP spid="5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9F9F-ACE3-B603-01A3-75098DC55AF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AF3F421F-104F-5D94-BFB8-2BC30CE3C8BE}"/>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397E93AE-63DE-C5A5-F7D3-275D14E5D553}"/>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D092CD5-0A2D-3AD0-AF30-E8F3942FA41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7705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90BB-94A0-8BC7-69A2-8691C09DCB3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8BEACD5-1060-C7F8-7D39-0D050DE2C04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“6.2”</a:t>
            </a:r>
          </a:p>
        </p:txBody>
      </p:sp>
      <p:pic>
        <p:nvPicPr>
          <p:cNvPr id="5" name="Picture 2">
            <a:extLst>
              <a:ext uri="{FF2B5EF4-FFF2-40B4-BE49-F238E27FC236}">
                <a16:creationId xmlns:a16="http://schemas.microsoft.com/office/drawing/2014/main" id="{BD78AF9F-BDD3-31E8-2BF2-3A5C74F99B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3886" y="3038762"/>
            <a:ext cx="1644227" cy="1644227"/>
          </a:xfrm>
          <a:prstGeom prst="rect">
            <a:avLst/>
          </a:prstGeom>
          <a:noFill/>
          <a:extLst>
            <a:ext uri="{909E8E84-426E-40DD-AFC4-6F175D3DCCD1}">
              <a14:hiddenFill xmlns:a14="http://schemas.microsoft.com/office/drawing/2010/main">
                <a:solidFill>
                  <a:srgbClr val="FFFFFF"/>
                </a:solidFill>
              </a14:hiddenFill>
            </a:ext>
          </a:extLst>
        </p:spPr>
      </p:pic>
      <p:pic>
        <p:nvPicPr>
          <p:cNvPr id="6" name="mixkit-horror-train-1633">
            <a:hlinkClick r:id="" action="ppaction://media"/>
            <a:extLst>
              <a:ext uri="{FF2B5EF4-FFF2-40B4-BE49-F238E27FC236}">
                <a16:creationId xmlns:a16="http://schemas.microsoft.com/office/drawing/2014/main" id="{1B9DFA10-A27B-3F8C-AE93-27EF564BFF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63538" y="6654800"/>
            <a:ext cx="406400" cy="406400"/>
          </a:xfrm>
          <a:prstGeom prst="rect">
            <a:avLst/>
          </a:prstGeom>
        </p:spPr>
      </p:pic>
      <p:pic>
        <p:nvPicPr>
          <p:cNvPr id="7" name="mixkit-trailer-screaming-people-annihilation-351">
            <a:hlinkClick r:id="" action="ppaction://media"/>
            <a:extLst>
              <a:ext uri="{FF2B5EF4-FFF2-40B4-BE49-F238E27FC236}">
                <a16:creationId xmlns:a16="http://schemas.microsoft.com/office/drawing/2014/main" id="{12B28AAA-C1A9-2246-8FBD-74E4E90A267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3358813" y="5865813"/>
            <a:ext cx="406400" cy="406400"/>
          </a:xfrm>
          <a:prstGeom prst="rect">
            <a:avLst/>
          </a:prstGeom>
        </p:spPr>
      </p:pic>
      <p:pic>
        <p:nvPicPr>
          <p:cNvPr id="4" name="Picture 3">
            <a:extLst>
              <a:ext uri="{FF2B5EF4-FFF2-40B4-BE49-F238E27FC236}">
                <a16:creationId xmlns:a16="http://schemas.microsoft.com/office/drawing/2014/main" id="{1E9DC750-93D4-4DD6-862C-AD9CC30ADC04}"/>
              </a:ext>
            </a:extLst>
          </p:cNvPr>
          <p:cNvPicPr>
            <a:picLocks noChangeAspect="1"/>
          </p:cNvPicPr>
          <p:nvPr/>
        </p:nvPicPr>
        <p:blipFill>
          <a:blip r:embed="rId8"/>
          <a:stretch>
            <a:fillRect/>
          </a:stretch>
        </p:blipFill>
        <p:spPr>
          <a:xfrm>
            <a:off x="12304651" y="2897109"/>
            <a:ext cx="1939357" cy="1927532"/>
          </a:xfrm>
          <a:prstGeom prst="rect">
            <a:avLst/>
          </a:prstGeom>
        </p:spPr>
      </p:pic>
      <p:pic>
        <p:nvPicPr>
          <p:cNvPr id="3074" name="Picture 2" descr="Explosion GIFs - Get the best gif on GIFER">
            <a:extLst>
              <a:ext uri="{FF2B5EF4-FFF2-40B4-BE49-F238E27FC236}">
                <a16:creationId xmlns:a16="http://schemas.microsoft.com/office/drawing/2014/main" id="{286EF813-A469-B7D3-67E9-6EC799A2CA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8834" y="27075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xplosion GIFs - Get the best gif on GIFER">
            <a:extLst>
              <a:ext uri="{FF2B5EF4-FFF2-40B4-BE49-F238E27FC236}">
                <a16:creationId xmlns:a16="http://schemas.microsoft.com/office/drawing/2014/main" id="{F76FBDA6-5BA6-D854-03D7-8D42FDC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4567" y="38238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xplosion GIFs - Get the best gif on GIFER">
            <a:extLst>
              <a:ext uri="{FF2B5EF4-FFF2-40B4-BE49-F238E27FC236}">
                <a16:creationId xmlns:a16="http://schemas.microsoft.com/office/drawing/2014/main" id="{31DB08FD-3617-EB9A-7D85-A63564337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1080" y="2734491"/>
            <a:ext cx="785042" cy="7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9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par>
                                <p:cTn id="9" presetID="42" presetClass="path" presetSubtype="0" fill="hold" nodeType="withEffect">
                                  <p:stCondLst>
                                    <p:cond delay="0"/>
                                  </p:stCondLst>
                                  <p:childTnLst>
                                    <p:animMotion origin="layout" path="M -2.08333E-6 -2.96296E-6 L -1.17773 -0.0074 " pathEditMode="relative" rAng="0" ptsTypes="AA">
                                      <p:cBhvr>
                                        <p:cTn id="10" dur="15000" fill="hold"/>
                                        <p:tgtEl>
                                          <p:spTgt spid="4"/>
                                        </p:tgtEl>
                                        <p:attrNameLst>
                                          <p:attrName>ppt_x</p:attrName>
                                          <p:attrName>ppt_y</p:attrName>
                                        </p:attrNameLst>
                                      </p:cBhvr>
                                      <p:rCtr x="-58893" y="-370"/>
                                    </p:animMotion>
                                  </p:childTnLst>
                                </p:cTn>
                              </p:par>
                              <p:par>
                                <p:cTn id="11" presetID="1" presetClass="mediacall" presetSubtype="0" fill="hold" nodeType="withEffect">
                                  <p:stCondLst>
                                    <p:cond delay="0"/>
                                  </p:stCondLst>
                                  <p:childTnLst>
                                    <p:cmd type="call" cmd="playFrom(0.0)">
                                      <p:cBhvr>
                                        <p:cTn id="12" dur="23908" fill="hold"/>
                                        <p:tgtEl>
                                          <p:spTgt spid="6"/>
                                        </p:tgtEl>
                                      </p:cBhvr>
                                    </p:cmd>
                                  </p:childTnLst>
                                </p:cTn>
                              </p:par>
                              <p:par>
                                <p:cTn id="13" presetID="1" presetClass="mediacall" presetSubtype="0" fill="hold" nodeType="withEffect">
                                  <p:stCondLst>
                                    <p:cond delay="6000"/>
                                  </p:stCondLst>
                                  <p:childTnLst>
                                    <p:cmd type="call" cmd="playFrom(0.0)">
                                      <p:cBhvr>
                                        <p:cTn id="14" dur="10192" fill="hold"/>
                                        <p:tgtEl>
                                          <p:spTgt spid="7"/>
                                        </p:tgtEl>
                                      </p:cBhvr>
                                    </p:cmd>
                                  </p:childTnLst>
                                </p:cTn>
                              </p:par>
                              <p:par>
                                <p:cTn id="15" presetID="1" presetClass="entr" presetSubtype="0" fill="hold" nodeType="withEffect">
                                  <p:stCondLst>
                                    <p:cond delay="600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nodeType="withEffect">
                                  <p:stCondLst>
                                    <p:cond delay="6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6000"/>
                                  </p:stCondLst>
                                  <p:childTnLst>
                                    <p:set>
                                      <p:cBhvr>
                                        <p:cTn id="20" dur="1" fill="hold">
                                          <p:stCondLst>
                                            <p:cond delay="0"/>
                                          </p:stCondLst>
                                        </p:cTn>
                                        <p:tgtEl>
                                          <p:spTgt spid="10"/>
                                        </p:tgtEl>
                                        <p:attrNameLst>
                                          <p:attrName>style.visibility</p:attrName>
                                        </p:attrNameLst>
                                      </p:cBhvr>
                                      <p:to>
                                        <p:strVal val="visible"/>
                                      </p:to>
                                    </p:set>
                                  </p:childTnLst>
                                </p:cTn>
                              </p:par>
                              <p:par>
                                <p:cTn id="21" presetID="2" presetClass="exit" presetSubtype="4" fill="hold" nodeType="withEffect">
                                  <p:stCondLst>
                                    <p:cond delay="6000"/>
                                  </p:stCondLst>
                                  <p:childTnLst>
                                    <p:anim calcmode="lin" valueType="num">
                                      <p:cBhvr additive="base">
                                        <p:cTn id="22" dur="5000"/>
                                        <p:tgtEl>
                                          <p:spTgt spid="5"/>
                                        </p:tgtEl>
                                        <p:attrNameLst>
                                          <p:attrName>ppt_x</p:attrName>
                                        </p:attrNameLst>
                                      </p:cBhvr>
                                      <p:tavLst>
                                        <p:tav tm="0">
                                          <p:val>
                                            <p:strVal val="ppt_x"/>
                                          </p:val>
                                        </p:tav>
                                        <p:tav tm="100000">
                                          <p:val>
                                            <p:strVal val="ppt_x"/>
                                          </p:val>
                                        </p:tav>
                                      </p:tavLst>
                                    </p:anim>
                                    <p:anim calcmode="lin" valueType="num">
                                      <p:cBhvr additive="base">
                                        <p:cTn id="23" dur="5000"/>
                                        <p:tgtEl>
                                          <p:spTgt spid="5"/>
                                        </p:tgtEl>
                                        <p:attrNameLst>
                                          <p:attrName>ppt_y</p:attrName>
                                        </p:attrNameLst>
                                      </p:cBhvr>
                                      <p:tavLst>
                                        <p:tav tm="0">
                                          <p:val>
                                            <p:strVal val="ppt_y"/>
                                          </p:val>
                                        </p:tav>
                                        <p:tav tm="100000">
                                          <p:val>
                                            <p:strVal val="1+ppt_h/2"/>
                                          </p:val>
                                        </p:tav>
                                      </p:tavLst>
                                    </p:anim>
                                    <p:set>
                                      <p:cBhvr>
                                        <p:cTn id="24" dur="1" fill="hold">
                                          <p:stCondLst>
                                            <p:cond delay="4999"/>
                                          </p:stCondLst>
                                        </p:cTn>
                                        <p:tgtEl>
                                          <p:spTgt spid="5"/>
                                        </p:tgtEl>
                                        <p:attrNameLst>
                                          <p:attrName>style.visibility</p:attrName>
                                        </p:attrNameLst>
                                      </p:cBhvr>
                                      <p:to>
                                        <p:strVal val="hidden"/>
                                      </p:to>
                                    </p:set>
                                  </p:childTnLst>
                                </p:cTn>
                              </p:par>
                              <p:par>
                                <p:cTn id="25" presetID="8" presetClass="emph" presetSubtype="0" repeatCount="5000" fill="hold" nodeType="withEffect">
                                  <p:stCondLst>
                                    <p:cond delay="6000"/>
                                  </p:stCondLst>
                                  <p:childTnLst>
                                    <p:animRot by="-21600000">
                                      <p:cBhvr>
                                        <p:cTn id="26" dur="1000" fill="hold"/>
                                        <p:tgtEl>
                                          <p:spTgt spid="5"/>
                                        </p:tgtEl>
                                        <p:attrNameLst>
                                          <p:attrName>r</p:attrName>
                                        </p:attrNameLst>
                                      </p:cBhvr>
                                    </p:animRot>
                                  </p:childTnLst>
                                </p:cTn>
                              </p:par>
                              <p:par>
                                <p:cTn id="27" presetID="10" presetClass="exit" presetSubtype="0" fill="hold" nodeType="withEffect">
                                  <p:stCondLst>
                                    <p:cond delay="7000"/>
                                  </p:stCondLst>
                                  <p:childTnLst>
                                    <p:animEffect transition="out" filter="fade">
                                      <p:cBhvr>
                                        <p:cTn id="28" dur="500"/>
                                        <p:tgtEl>
                                          <p:spTgt spid="3074"/>
                                        </p:tgtEl>
                                      </p:cBhvr>
                                    </p:animEffect>
                                    <p:set>
                                      <p:cBhvr>
                                        <p:cTn id="29" dur="1" fill="hold">
                                          <p:stCondLst>
                                            <p:cond delay="499"/>
                                          </p:stCondLst>
                                        </p:cTn>
                                        <p:tgtEl>
                                          <p:spTgt spid="3074"/>
                                        </p:tgtEl>
                                        <p:attrNameLst>
                                          <p:attrName>style.visibility</p:attrName>
                                        </p:attrNameLst>
                                      </p:cBhvr>
                                      <p:to>
                                        <p:strVal val="hidden"/>
                                      </p:to>
                                    </p:set>
                                  </p:childTnLst>
                                </p:cTn>
                              </p:par>
                              <p:par>
                                <p:cTn id="30" presetID="10" presetClass="exit" presetSubtype="0" fill="hold" nodeType="withEffect">
                                  <p:stCondLst>
                                    <p:cond delay="700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700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audio>
              <p:cMediaNode vol="80000">
                <p:cTn id="37"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03" y="880667"/>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Naive approach:</a:t>
            </a:r>
          </a:p>
        </p:txBody>
      </p:sp>
      <p:pic>
        <p:nvPicPr>
          <p:cNvPr id="8" name="Picture 7">
            <a:extLst>
              <a:ext uri="{FF2B5EF4-FFF2-40B4-BE49-F238E27FC236}">
                <a16:creationId xmlns:a16="http://schemas.microsoft.com/office/drawing/2014/main" id="{468E1F0E-1758-EBD5-BFEA-C16081FB06E0}"/>
              </a:ext>
            </a:extLst>
          </p:cNvPr>
          <p:cNvPicPr>
            <a:picLocks noChangeAspect="1"/>
          </p:cNvPicPr>
          <p:nvPr/>
        </p:nvPicPr>
        <p:blipFill>
          <a:blip r:embed="rId3"/>
          <a:stretch>
            <a:fillRect/>
          </a:stretch>
        </p:blipFill>
        <p:spPr>
          <a:xfrm>
            <a:off x="4314826" y="1880335"/>
            <a:ext cx="7592485" cy="676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CEE1A899-F6DC-D9AC-8B17-1CC2F97165AF}"/>
              </a:ext>
            </a:extLst>
          </p:cNvPr>
          <p:cNvPicPr>
            <a:picLocks noChangeAspect="1"/>
          </p:cNvPicPr>
          <p:nvPr/>
        </p:nvPicPr>
        <p:blipFill>
          <a:blip r:embed="rId4"/>
          <a:stretch>
            <a:fillRect/>
          </a:stretch>
        </p:blipFill>
        <p:spPr>
          <a:xfrm>
            <a:off x="0" y="1735670"/>
            <a:ext cx="3727983" cy="51223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974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5" name="Picture 4">
            <a:extLst>
              <a:ext uri="{FF2B5EF4-FFF2-40B4-BE49-F238E27FC236}">
                <a16:creationId xmlns:a16="http://schemas.microsoft.com/office/drawing/2014/main" id="{C1EFCFFB-4810-4031-1072-8D03A1A7F3ED}"/>
              </a:ext>
            </a:extLst>
          </p:cNvPr>
          <p:cNvPicPr>
            <a:picLocks noChangeAspect="1"/>
          </p:cNvPicPr>
          <p:nvPr/>
        </p:nvPicPr>
        <p:blipFill>
          <a:blip r:embed="rId3"/>
          <a:stretch>
            <a:fillRect/>
          </a:stretch>
        </p:blipFill>
        <p:spPr>
          <a:xfrm>
            <a:off x="121180" y="2359248"/>
            <a:ext cx="7563906" cy="43916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FB4A22F5-1314-69EC-F39F-7BA42E15CEA2}"/>
              </a:ext>
            </a:extLst>
          </p:cNvPr>
          <p:cNvSpPr txBox="1"/>
          <p:nvPr/>
        </p:nvSpPr>
        <p:spPr>
          <a:xfrm>
            <a:off x="0" y="1614399"/>
            <a:ext cx="8297333" cy="369332"/>
          </a:xfrm>
          <a:prstGeom prst="rect">
            <a:avLst/>
          </a:prstGeom>
          <a:noFill/>
        </p:spPr>
        <p:txBody>
          <a:bodyPr wrap="square" rtlCol="0">
            <a:spAutoFit/>
          </a:bodyPr>
          <a:lstStyle/>
          <a:p>
            <a:r>
              <a:rPr lang="en-US" dirty="0"/>
              <a:t>Functions can’t be passed as arguments… How will we solve this?</a:t>
            </a:r>
          </a:p>
        </p:txBody>
      </p:sp>
      <p:pic>
        <p:nvPicPr>
          <p:cNvPr id="10" name="Picture 9">
            <a:extLst>
              <a:ext uri="{FF2B5EF4-FFF2-40B4-BE49-F238E27FC236}">
                <a16:creationId xmlns:a16="http://schemas.microsoft.com/office/drawing/2014/main" id="{FDD85F9F-7322-ED0A-50AA-F844AB30DD25}"/>
              </a:ext>
            </a:extLst>
          </p:cNvPr>
          <p:cNvPicPr>
            <a:picLocks noChangeAspect="1"/>
          </p:cNvPicPr>
          <p:nvPr/>
        </p:nvPicPr>
        <p:blipFill>
          <a:blip r:embed="rId4"/>
          <a:stretch>
            <a:fillRect/>
          </a:stretch>
        </p:blipFill>
        <p:spPr>
          <a:xfrm>
            <a:off x="7961514" y="2422284"/>
            <a:ext cx="4109306" cy="1442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Free-form: Shape 13">
            <a:extLst>
              <a:ext uri="{FF2B5EF4-FFF2-40B4-BE49-F238E27FC236}">
                <a16:creationId xmlns:a16="http://schemas.microsoft.com/office/drawing/2014/main" id="{6B2AE576-1879-3225-391F-1A608A498A8A}"/>
              </a:ext>
            </a:extLst>
          </p:cNvPr>
          <p:cNvSpPr/>
          <p:nvPr/>
        </p:nvSpPr>
        <p:spPr>
          <a:xfrm>
            <a:off x="4333168" y="3581400"/>
            <a:ext cx="4565299" cy="1867371"/>
          </a:xfrm>
          <a:custGeom>
            <a:avLst/>
            <a:gdLst>
              <a:gd name="connsiteX0" fmla="*/ 1765 w 4565299"/>
              <a:gd name="connsiteY0" fmla="*/ 1456267 h 1867371"/>
              <a:gd name="connsiteX1" fmla="*/ 86432 w 4565299"/>
              <a:gd name="connsiteY1" fmla="*/ 1752600 h 1867371"/>
              <a:gd name="connsiteX2" fmla="*/ 560565 w 4565299"/>
              <a:gd name="connsiteY2" fmla="*/ 1828800 h 1867371"/>
              <a:gd name="connsiteX3" fmla="*/ 2126899 w 4565299"/>
              <a:gd name="connsiteY3" fmla="*/ 1854200 h 1867371"/>
              <a:gd name="connsiteX4" fmla="*/ 3828699 w 4565299"/>
              <a:gd name="connsiteY4" fmla="*/ 1667933 h 1867371"/>
              <a:gd name="connsiteX5" fmla="*/ 4565299 w 4565299"/>
              <a:gd name="connsiteY5" fmla="*/ 0 h 186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299" h="1867371">
                <a:moveTo>
                  <a:pt x="1765" y="1456267"/>
                </a:moveTo>
                <a:cubicBezTo>
                  <a:pt x="-2468" y="1573389"/>
                  <a:pt x="-6701" y="1690511"/>
                  <a:pt x="86432" y="1752600"/>
                </a:cubicBezTo>
                <a:cubicBezTo>
                  <a:pt x="179565" y="1814689"/>
                  <a:pt x="220487" y="1811867"/>
                  <a:pt x="560565" y="1828800"/>
                </a:cubicBezTo>
                <a:cubicBezTo>
                  <a:pt x="900643" y="1845733"/>
                  <a:pt x="1582210" y="1881011"/>
                  <a:pt x="2126899" y="1854200"/>
                </a:cubicBezTo>
                <a:cubicBezTo>
                  <a:pt x="2671588" y="1827389"/>
                  <a:pt x="3422299" y="1976966"/>
                  <a:pt x="3828699" y="1667933"/>
                </a:cubicBezTo>
                <a:cubicBezTo>
                  <a:pt x="4235099" y="1358900"/>
                  <a:pt x="4427010" y="396522"/>
                  <a:pt x="4565299" y="0"/>
                </a:cubicBezTo>
              </a:path>
            </a:pathLst>
          </a:cu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0ACC257-8DA5-1789-C302-3164A37676AA}"/>
              </a:ext>
            </a:extLst>
          </p:cNvPr>
          <p:cNvSpPr txBox="1"/>
          <p:nvPr/>
        </p:nvSpPr>
        <p:spPr>
          <a:xfrm>
            <a:off x="8529478" y="4607909"/>
            <a:ext cx="3541342" cy="523220"/>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But ‘apply’ isn’t implemented… What is ‘</a:t>
            </a:r>
            <a:r>
              <a:rPr lang="en-US" sz="1400" dirty="0" err="1">
                <a:ln w="0"/>
                <a:solidFill>
                  <a:schemeClr val="accent1"/>
                </a:solidFill>
                <a:effectLst>
                  <a:outerShdw blurRad="38100" dist="25400" dir="5400000" algn="ctr" rotWithShape="0">
                    <a:srgbClr val="6E747A">
                      <a:alpha val="43000"/>
                    </a:srgbClr>
                  </a:outerShdw>
                </a:effectLst>
              </a:rPr>
              <a:t>function.apply</a:t>
            </a:r>
            <a:r>
              <a:rPr lang="en-US" sz="1400" dirty="0">
                <a:ln w="0"/>
                <a:solidFill>
                  <a:schemeClr val="accent1"/>
                </a:solidFill>
                <a:effectLst>
                  <a:outerShdw blurRad="38100" dist="25400" dir="5400000" algn="ctr" rotWithShape="0">
                    <a:srgbClr val="6E747A">
                      <a:alpha val="43000"/>
                    </a:srgbClr>
                  </a:outerShdw>
                </a:effectLst>
              </a:rPr>
              <a:t>(…)’ doing?</a:t>
            </a:r>
          </a:p>
        </p:txBody>
      </p:sp>
      <p:sp>
        <p:nvSpPr>
          <p:cNvPr id="16" name="TextBox 15">
            <a:extLst>
              <a:ext uri="{FF2B5EF4-FFF2-40B4-BE49-F238E27FC236}">
                <a16:creationId xmlns:a16="http://schemas.microsoft.com/office/drawing/2014/main" id="{B5046CD8-856B-AAEF-7D1D-C01A52E862D9}"/>
              </a:ext>
            </a:extLst>
          </p:cNvPr>
          <p:cNvSpPr txBox="1"/>
          <p:nvPr/>
        </p:nvSpPr>
        <p:spPr>
          <a:xfrm>
            <a:off x="7685086" y="5448771"/>
            <a:ext cx="3709670"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 is the beauty of 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Abstraction </a:t>
            </a:r>
          </a:p>
        </p:txBody>
      </p:sp>
      <p:sp>
        <p:nvSpPr>
          <p:cNvPr id="17" name="TextBox 16">
            <a:extLst>
              <a:ext uri="{FF2B5EF4-FFF2-40B4-BE49-F238E27FC236}">
                <a16:creationId xmlns:a16="http://schemas.microsoft.com/office/drawing/2014/main" id="{0F109125-61C3-80A1-93B3-C8895EE86025}"/>
              </a:ext>
            </a:extLst>
          </p:cNvPr>
          <p:cNvSpPr txBox="1"/>
          <p:nvPr/>
        </p:nvSpPr>
        <p:spPr>
          <a:xfrm>
            <a:off x="7772399" y="6095102"/>
            <a:ext cx="4419601" cy="584775"/>
          </a:xfrm>
          <a:prstGeom prst="rect">
            <a:avLst/>
          </a:prstGeom>
          <a:noFill/>
        </p:spPr>
        <p:txBody>
          <a:bodyPr wrap="square" rtlCol="0">
            <a:spAutoFit/>
          </a:bodyPr>
          <a:lstStyle/>
          <a:p>
            <a:r>
              <a:rPr lang="en-US" sz="1600" dirty="0"/>
              <a:t>All we need to know is how to use it: pass 2 arguments, receive the return value</a:t>
            </a:r>
          </a:p>
        </p:txBody>
      </p:sp>
    </p:spTree>
    <p:extLst>
      <p:ext uri="{BB962C8B-B14F-4D97-AF65-F5344CB8AC3E}">
        <p14:creationId xmlns:p14="http://schemas.microsoft.com/office/powerpoint/2010/main" val="36109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animBg="1"/>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C3CC4B-7573-722C-40B9-F78CD346FABE}"/>
              </a:ext>
            </a:extLst>
          </p:cNvPr>
          <p:cNvPicPr>
            <a:picLocks noChangeAspect="1"/>
          </p:cNvPicPr>
          <p:nvPr/>
        </p:nvPicPr>
        <p:blipFill>
          <a:blip r:embed="rId2"/>
          <a:stretch>
            <a:fillRect/>
          </a:stretch>
        </p:blipFill>
        <p:spPr>
          <a:xfrm>
            <a:off x="134304" y="5497850"/>
            <a:ext cx="10355120" cy="6954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BACA9430-B4EC-C895-FE74-E4FF0A2F064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CFFFF6AF-056D-E372-61BD-ACB199161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7F788-2596-AC22-FAB6-71239D9700F5}"/>
              </a:ext>
            </a:extLst>
          </p:cNvPr>
          <p:cNvSpPr txBox="1"/>
          <p:nvPr/>
        </p:nvSpPr>
        <p:spPr>
          <a:xfrm>
            <a:off x="0" y="1091179"/>
            <a:ext cx="7922419"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 Inheritance</a:t>
            </a:r>
          </a:p>
        </p:txBody>
      </p:sp>
      <p:pic>
        <p:nvPicPr>
          <p:cNvPr id="6" name="Picture 5">
            <a:extLst>
              <a:ext uri="{FF2B5EF4-FFF2-40B4-BE49-F238E27FC236}">
                <a16:creationId xmlns:a16="http://schemas.microsoft.com/office/drawing/2014/main" id="{6EDA93A5-2CE8-B6C1-4CA7-ABC8C06B617E}"/>
              </a:ext>
            </a:extLst>
          </p:cNvPr>
          <p:cNvPicPr>
            <a:picLocks noChangeAspect="1"/>
          </p:cNvPicPr>
          <p:nvPr/>
        </p:nvPicPr>
        <p:blipFill>
          <a:blip r:embed="rId4"/>
          <a:stretch>
            <a:fillRect/>
          </a:stretch>
        </p:blipFill>
        <p:spPr>
          <a:xfrm>
            <a:off x="134304" y="1737510"/>
            <a:ext cx="5583119" cy="10310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17C8DF37-6354-9EA0-DAAA-4B701BC3DBA2}"/>
              </a:ext>
            </a:extLst>
          </p:cNvPr>
          <p:cNvPicPr>
            <a:picLocks noChangeAspect="1"/>
          </p:cNvPicPr>
          <p:nvPr/>
        </p:nvPicPr>
        <p:blipFill>
          <a:blip r:embed="rId5"/>
          <a:stretch>
            <a:fillRect/>
          </a:stretch>
        </p:blipFill>
        <p:spPr>
          <a:xfrm>
            <a:off x="134304" y="2928704"/>
            <a:ext cx="5583119" cy="948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a:extLst>
              <a:ext uri="{FF2B5EF4-FFF2-40B4-BE49-F238E27FC236}">
                <a16:creationId xmlns:a16="http://schemas.microsoft.com/office/drawing/2014/main" id="{34115B1F-1F26-41D2-FD10-D91261D8EB30}"/>
              </a:ext>
            </a:extLst>
          </p:cNvPr>
          <p:cNvPicPr>
            <a:picLocks noChangeAspect="1"/>
          </p:cNvPicPr>
          <p:nvPr/>
        </p:nvPicPr>
        <p:blipFill rotWithShape="1">
          <a:blip r:embed="rId6"/>
          <a:srcRect r="3071"/>
          <a:stretch/>
        </p:blipFill>
        <p:spPr>
          <a:xfrm>
            <a:off x="5875993" y="1740572"/>
            <a:ext cx="6181702" cy="27236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Free-form: Shape 17">
            <a:extLst>
              <a:ext uri="{FF2B5EF4-FFF2-40B4-BE49-F238E27FC236}">
                <a16:creationId xmlns:a16="http://schemas.microsoft.com/office/drawing/2014/main" id="{DCD465AC-F0E3-379B-3A5A-852DA498BDDE}"/>
              </a:ext>
            </a:extLst>
          </p:cNvPr>
          <p:cNvSpPr/>
          <p:nvPr/>
        </p:nvSpPr>
        <p:spPr>
          <a:xfrm>
            <a:off x="8418667" y="2023533"/>
            <a:ext cx="3669463" cy="3539067"/>
          </a:xfrm>
          <a:custGeom>
            <a:avLst/>
            <a:gdLst>
              <a:gd name="connsiteX0" fmla="*/ 14133 w 3669463"/>
              <a:gd name="connsiteY0" fmla="*/ 3539067 h 3539067"/>
              <a:gd name="connsiteX1" fmla="*/ 158066 w 3669463"/>
              <a:gd name="connsiteY1" fmla="*/ 3285067 h 3539067"/>
              <a:gd name="connsiteX2" fmla="*/ 1140200 w 3669463"/>
              <a:gd name="connsiteY2" fmla="*/ 3081867 h 3539067"/>
              <a:gd name="connsiteX3" fmla="*/ 2808133 w 3669463"/>
              <a:gd name="connsiteY3" fmla="*/ 2946400 h 3539067"/>
              <a:gd name="connsiteX4" fmla="*/ 3570133 w 3669463"/>
              <a:gd name="connsiteY4" fmla="*/ 2328334 h 3539067"/>
              <a:gd name="connsiteX5" fmla="*/ 3654800 w 3669463"/>
              <a:gd name="connsiteY5" fmla="*/ 1354667 h 3539067"/>
              <a:gd name="connsiteX6" fmla="*/ 3519333 w 3669463"/>
              <a:gd name="connsiteY6" fmla="*/ 474134 h 3539067"/>
              <a:gd name="connsiteX7" fmla="*/ 3172200 w 3669463"/>
              <a:gd name="connsiteY7" fmla="*/ 0 h 353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9463" h="3539067">
                <a:moveTo>
                  <a:pt x="14133" y="3539067"/>
                </a:moveTo>
                <a:cubicBezTo>
                  <a:pt x="-7740" y="3450167"/>
                  <a:pt x="-29612" y="3361267"/>
                  <a:pt x="158066" y="3285067"/>
                </a:cubicBezTo>
                <a:cubicBezTo>
                  <a:pt x="345744" y="3208867"/>
                  <a:pt x="698522" y="3138311"/>
                  <a:pt x="1140200" y="3081867"/>
                </a:cubicBezTo>
                <a:cubicBezTo>
                  <a:pt x="1581878" y="3025422"/>
                  <a:pt x="2403144" y="3071989"/>
                  <a:pt x="2808133" y="2946400"/>
                </a:cubicBezTo>
                <a:cubicBezTo>
                  <a:pt x="3213122" y="2820811"/>
                  <a:pt x="3429022" y="2593623"/>
                  <a:pt x="3570133" y="2328334"/>
                </a:cubicBezTo>
                <a:cubicBezTo>
                  <a:pt x="3711244" y="2063045"/>
                  <a:pt x="3663267" y="1663700"/>
                  <a:pt x="3654800" y="1354667"/>
                </a:cubicBezTo>
                <a:cubicBezTo>
                  <a:pt x="3646333" y="1045634"/>
                  <a:pt x="3599766" y="699912"/>
                  <a:pt x="3519333" y="474134"/>
                </a:cubicBezTo>
                <a:cubicBezTo>
                  <a:pt x="3438900" y="248356"/>
                  <a:pt x="3305550" y="124178"/>
                  <a:pt x="3172200" y="0"/>
                </a:cubicBezTo>
              </a:path>
            </a:pathLst>
          </a:cu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F17E81B4-CF6D-6530-1957-0899A96885BF}"/>
              </a:ext>
            </a:extLst>
          </p:cNvPr>
          <p:cNvSpPr/>
          <p:nvPr/>
        </p:nvSpPr>
        <p:spPr>
          <a:xfrm>
            <a:off x="2252133" y="1175845"/>
            <a:ext cx="7855385" cy="1812888"/>
          </a:xfrm>
          <a:custGeom>
            <a:avLst/>
            <a:gdLst>
              <a:gd name="connsiteX0" fmla="*/ 7831667 w 7855385"/>
              <a:gd name="connsiteY0" fmla="*/ 1812888 h 1812888"/>
              <a:gd name="connsiteX1" fmla="*/ 7848600 w 7855385"/>
              <a:gd name="connsiteY1" fmla="*/ 1448822 h 1812888"/>
              <a:gd name="connsiteX2" fmla="*/ 7840134 w 7855385"/>
              <a:gd name="connsiteY2" fmla="*/ 779955 h 1812888"/>
              <a:gd name="connsiteX3" fmla="*/ 7823200 w 7855385"/>
              <a:gd name="connsiteY3" fmla="*/ 627555 h 1812888"/>
              <a:gd name="connsiteX4" fmla="*/ 7459134 w 7855385"/>
              <a:gd name="connsiteY4" fmla="*/ 314288 h 1812888"/>
              <a:gd name="connsiteX5" fmla="*/ 6409267 w 7855385"/>
              <a:gd name="connsiteY5" fmla="*/ 43355 h 1812888"/>
              <a:gd name="connsiteX6" fmla="*/ 4428067 w 7855385"/>
              <a:gd name="connsiteY6" fmla="*/ 1022 h 1812888"/>
              <a:gd name="connsiteX7" fmla="*/ 3344334 w 7855385"/>
              <a:gd name="connsiteY7" fmla="*/ 26422 h 1812888"/>
              <a:gd name="connsiteX8" fmla="*/ 2836334 w 7855385"/>
              <a:gd name="connsiteY8" fmla="*/ 161888 h 1812888"/>
              <a:gd name="connsiteX9" fmla="*/ 2353734 w 7855385"/>
              <a:gd name="connsiteY9" fmla="*/ 602155 h 1812888"/>
              <a:gd name="connsiteX10" fmla="*/ 1642534 w 7855385"/>
              <a:gd name="connsiteY10" fmla="*/ 771488 h 1812888"/>
              <a:gd name="connsiteX11" fmla="*/ 1016000 w 7855385"/>
              <a:gd name="connsiteY11" fmla="*/ 890022 h 1812888"/>
              <a:gd name="connsiteX12" fmla="*/ 381000 w 7855385"/>
              <a:gd name="connsiteY12" fmla="*/ 915422 h 1812888"/>
              <a:gd name="connsiteX13" fmla="*/ 0 w 7855385"/>
              <a:gd name="connsiteY13" fmla="*/ 1203288 h 18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55385" h="1812888">
                <a:moveTo>
                  <a:pt x="7831667" y="1812888"/>
                </a:moveTo>
                <a:cubicBezTo>
                  <a:pt x="7839428" y="1716932"/>
                  <a:pt x="7847189" y="1620977"/>
                  <a:pt x="7848600" y="1448822"/>
                </a:cubicBezTo>
                <a:cubicBezTo>
                  <a:pt x="7850011" y="1276667"/>
                  <a:pt x="7844367" y="916833"/>
                  <a:pt x="7840134" y="779955"/>
                </a:cubicBezTo>
                <a:cubicBezTo>
                  <a:pt x="7835901" y="643077"/>
                  <a:pt x="7886700" y="705166"/>
                  <a:pt x="7823200" y="627555"/>
                </a:cubicBezTo>
                <a:cubicBezTo>
                  <a:pt x="7759700" y="549944"/>
                  <a:pt x="7694789" y="411655"/>
                  <a:pt x="7459134" y="314288"/>
                </a:cubicBezTo>
                <a:cubicBezTo>
                  <a:pt x="7223478" y="216921"/>
                  <a:pt x="6914445" y="95566"/>
                  <a:pt x="6409267" y="43355"/>
                </a:cubicBezTo>
                <a:cubicBezTo>
                  <a:pt x="5904089" y="-8856"/>
                  <a:pt x="4938889" y="3844"/>
                  <a:pt x="4428067" y="1022"/>
                </a:cubicBezTo>
                <a:cubicBezTo>
                  <a:pt x="3917245" y="-1800"/>
                  <a:pt x="3609623" y="-389"/>
                  <a:pt x="3344334" y="26422"/>
                </a:cubicBezTo>
                <a:cubicBezTo>
                  <a:pt x="3079045" y="53233"/>
                  <a:pt x="3001434" y="65933"/>
                  <a:pt x="2836334" y="161888"/>
                </a:cubicBezTo>
                <a:cubicBezTo>
                  <a:pt x="2671234" y="257843"/>
                  <a:pt x="2552701" y="500555"/>
                  <a:pt x="2353734" y="602155"/>
                </a:cubicBezTo>
                <a:cubicBezTo>
                  <a:pt x="2154767" y="703755"/>
                  <a:pt x="1865490" y="723510"/>
                  <a:pt x="1642534" y="771488"/>
                </a:cubicBezTo>
                <a:cubicBezTo>
                  <a:pt x="1419578" y="819466"/>
                  <a:pt x="1226256" y="866033"/>
                  <a:pt x="1016000" y="890022"/>
                </a:cubicBezTo>
                <a:cubicBezTo>
                  <a:pt x="805744" y="914011"/>
                  <a:pt x="550333" y="863211"/>
                  <a:pt x="381000" y="915422"/>
                </a:cubicBezTo>
                <a:cubicBezTo>
                  <a:pt x="211667" y="967633"/>
                  <a:pt x="105833" y="1085460"/>
                  <a:pt x="0" y="1203288"/>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A719F14F-49C3-125F-5B23-A236B3599AAF}"/>
              </a:ext>
            </a:extLst>
          </p:cNvPr>
          <p:cNvSpPr/>
          <p:nvPr/>
        </p:nvSpPr>
        <p:spPr>
          <a:xfrm>
            <a:off x="3327400" y="2599267"/>
            <a:ext cx="7731362" cy="1047948"/>
          </a:xfrm>
          <a:custGeom>
            <a:avLst/>
            <a:gdLst>
              <a:gd name="connsiteX0" fmla="*/ 7696200 w 7731362"/>
              <a:gd name="connsiteY0" fmla="*/ 660400 h 1047948"/>
              <a:gd name="connsiteX1" fmla="*/ 7704667 w 7731362"/>
              <a:gd name="connsiteY1" fmla="*/ 778933 h 1047948"/>
              <a:gd name="connsiteX2" fmla="*/ 7399867 w 7731362"/>
              <a:gd name="connsiteY2" fmla="*/ 956733 h 1047948"/>
              <a:gd name="connsiteX3" fmla="*/ 6426200 w 7731362"/>
              <a:gd name="connsiteY3" fmla="*/ 982133 h 1047948"/>
              <a:gd name="connsiteX4" fmla="*/ 5342467 w 7731362"/>
              <a:gd name="connsiteY4" fmla="*/ 1007533 h 1047948"/>
              <a:gd name="connsiteX5" fmla="*/ 3920067 w 7731362"/>
              <a:gd name="connsiteY5" fmla="*/ 999066 h 1047948"/>
              <a:gd name="connsiteX6" fmla="*/ 3149600 w 7731362"/>
              <a:gd name="connsiteY6" fmla="*/ 1024466 h 1047948"/>
              <a:gd name="connsiteX7" fmla="*/ 2819400 w 7731362"/>
              <a:gd name="connsiteY7" fmla="*/ 1016000 h 1047948"/>
              <a:gd name="connsiteX8" fmla="*/ 2277533 w 7731362"/>
              <a:gd name="connsiteY8" fmla="*/ 635000 h 1047948"/>
              <a:gd name="connsiteX9" fmla="*/ 1371600 w 7731362"/>
              <a:gd name="connsiteY9" fmla="*/ 397933 h 1047948"/>
              <a:gd name="connsiteX10" fmla="*/ 287867 w 7731362"/>
              <a:gd name="connsiteY10" fmla="*/ 228600 h 1047948"/>
              <a:gd name="connsiteX11" fmla="*/ 0 w 7731362"/>
              <a:gd name="connsiteY11" fmla="*/ 0 h 10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362" h="1047948">
                <a:moveTo>
                  <a:pt x="7696200" y="660400"/>
                </a:moveTo>
                <a:cubicBezTo>
                  <a:pt x="7725128" y="694972"/>
                  <a:pt x="7754056" y="729544"/>
                  <a:pt x="7704667" y="778933"/>
                </a:cubicBezTo>
                <a:cubicBezTo>
                  <a:pt x="7655278" y="828322"/>
                  <a:pt x="7612945" y="922866"/>
                  <a:pt x="7399867" y="956733"/>
                </a:cubicBezTo>
                <a:cubicBezTo>
                  <a:pt x="7186789" y="990600"/>
                  <a:pt x="6426200" y="982133"/>
                  <a:pt x="6426200" y="982133"/>
                </a:cubicBezTo>
                <a:lnTo>
                  <a:pt x="5342467" y="1007533"/>
                </a:lnTo>
                <a:lnTo>
                  <a:pt x="3920067" y="999066"/>
                </a:lnTo>
                <a:cubicBezTo>
                  <a:pt x="3554589" y="1001888"/>
                  <a:pt x="3333044" y="1021644"/>
                  <a:pt x="3149600" y="1024466"/>
                </a:cubicBezTo>
                <a:cubicBezTo>
                  <a:pt x="2966156" y="1027288"/>
                  <a:pt x="2964744" y="1080911"/>
                  <a:pt x="2819400" y="1016000"/>
                </a:cubicBezTo>
                <a:cubicBezTo>
                  <a:pt x="2674056" y="951089"/>
                  <a:pt x="2518833" y="738011"/>
                  <a:pt x="2277533" y="635000"/>
                </a:cubicBezTo>
                <a:cubicBezTo>
                  <a:pt x="2036233" y="531989"/>
                  <a:pt x="1703211" y="465666"/>
                  <a:pt x="1371600" y="397933"/>
                </a:cubicBezTo>
                <a:cubicBezTo>
                  <a:pt x="1039989" y="330200"/>
                  <a:pt x="516467" y="294922"/>
                  <a:pt x="287867" y="228600"/>
                </a:cubicBezTo>
                <a:cubicBezTo>
                  <a:pt x="59267" y="162278"/>
                  <a:pt x="29633" y="81139"/>
                  <a:pt x="0" y="0"/>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A77924A-F478-89E3-BF1E-680DC6662C94}"/>
              </a:ext>
            </a:extLst>
          </p:cNvPr>
          <p:cNvSpPr txBox="1"/>
          <p:nvPr/>
        </p:nvSpPr>
        <p:spPr>
          <a:xfrm>
            <a:off x="7121629" y="4722620"/>
            <a:ext cx="4936066" cy="523220"/>
          </a:xfrm>
          <a:prstGeom prst="rect">
            <a:avLst/>
          </a:prstGeom>
          <a:noFill/>
        </p:spPr>
        <p:txBody>
          <a:bodyPr wrap="square" rtlCol="0">
            <a:spAutoFit/>
          </a:bodyPr>
          <a:lstStyle/>
          <a:p>
            <a:r>
              <a:rPr lang="en-US" sz="1400" dirty="0" err="1">
                <a:solidFill>
                  <a:schemeClr val="accent2">
                    <a:lumMod val="75000"/>
                  </a:schemeClr>
                </a:solidFill>
              </a:rPr>
              <a:t>NormalSum</a:t>
            </a:r>
            <a:r>
              <a:rPr lang="en-US" sz="1400" dirty="0">
                <a:solidFill>
                  <a:schemeClr val="accent2">
                    <a:lumMod val="75000"/>
                  </a:schemeClr>
                </a:solidFill>
              </a:rPr>
              <a:t> instance passed as the ‘function’ argument</a:t>
            </a:r>
          </a:p>
        </p:txBody>
      </p:sp>
    </p:spTree>
    <p:extLst>
      <p:ext uri="{BB962C8B-B14F-4D97-AF65-F5344CB8AC3E}">
        <p14:creationId xmlns:p14="http://schemas.microsoft.com/office/powerpoint/2010/main" val="36555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3FEC-3528-77A6-BB3F-30978AABA2A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2AAC49C-39FD-FBB0-2F68-2B1F9BC1C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B04E2-4B32-CFB3-1408-4D13B3B6A0BA}"/>
              </a:ext>
            </a:extLst>
          </p:cNvPr>
          <p:cNvSpPr txBox="1"/>
          <p:nvPr/>
        </p:nvSpPr>
        <p:spPr>
          <a:xfrm>
            <a:off x="0" y="1091179"/>
            <a:ext cx="7027333"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2: Lambda</a:t>
            </a:r>
          </a:p>
        </p:txBody>
      </p:sp>
      <p:pic>
        <p:nvPicPr>
          <p:cNvPr id="5" name="Picture 2">
            <a:extLst>
              <a:ext uri="{FF2B5EF4-FFF2-40B4-BE49-F238E27FC236}">
                <a16:creationId xmlns:a16="http://schemas.microsoft.com/office/drawing/2014/main" id="{D85FDEC2-D932-00A2-C77D-AF884FE2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9" y="1155866"/>
            <a:ext cx="400831" cy="419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D9CDC0-0131-92E0-E4B3-1CFD540A93B4}"/>
              </a:ext>
            </a:extLst>
          </p:cNvPr>
          <p:cNvPicPr>
            <a:picLocks noChangeAspect="1"/>
          </p:cNvPicPr>
          <p:nvPr/>
        </p:nvPicPr>
        <p:blipFill>
          <a:blip r:embed="rId4"/>
          <a:stretch>
            <a:fillRect/>
          </a:stretch>
        </p:blipFill>
        <p:spPr>
          <a:xfrm>
            <a:off x="172785" y="1805413"/>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B1E9EC3A-D3D9-7BBA-31F9-B73330121E75}"/>
              </a:ext>
            </a:extLst>
          </p:cNvPr>
          <p:cNvPicPr>
            <a:picLocks noChangeAspect="1"/>
          </p:cNvPicPr>
          <p:nvPr/>
        </p:nvPicPr>
        <p:blipFill>
          <a:blip r:embed="rId5"/>
          <a:stretch>
            <a:fillRect/>
          </a:stretch>
        </p:blipFill>
        <p:spPr>
          <a:xfrm>
            <a:off x="5516992" y="4882869"/>
            <a:ext cx="6315956" cy="16385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ight Brace 9">
            <a:extLst>
              <a:ext uri="{FF2B5EF4-FFF2-40B4-BE49-F238E27FC236}">
                <a16:creationId xmlns:a16="http://schemas.microsoft.com/office/drawing/2014/main" id="{8C0C02A7-2635-0022-C7DE-F6E3ED7C366F}"/>
              </a:ext>
            </a:extLst>
          </p:cNvPr>
          <p:cNvSpPr/>
          <p:nvPr/>
        </p:nvSpPr>
        <p:spPr>
          <a:xfrm rot="16200000">
            <a:off x="8105151" y="648031"/>
            <a:ext cx="355600" cy="2314764"/>
          </a:xfrm>
          <a:prstGeom prst="rightBrace">
            <a:avLst/>
          </a:pr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2A5C4AB-B8A8-6230-5077-C8D67AA1B5C4}"/>
              </a:ext>
            </a:extLst>
          </p:cNvPr>
          <p:cNvSpPr txBox="1"/>
          <p:nvPr/>
        </p:nvSpPr>
        <p:spPr>
          <a:xfrm>
            <a:off x="8257931" y="1497636"/>
            <a:ext cx="1433406" cy="307777"/>
          </a:xfrm>
          <a:prstGeom prst="rect">
            <a:avLst/>
          </a:prstGeom>
          <a:noFill/>
        </p:spPr>
        <p:txBody>
          <a:bodyPr wrap="none" rtlCol="0">
            <a:spAutoFit/>
          </a:bodyPr>
          <a:lstStyle/>
          <a:p>
            <a:r>
              <a:rPr lang="en-US" sz="1400" dirty="0">
                <a:solidFill>
                  <a:schemeClr val="accent4">
                    <a:lumMod val="60000"/>
                    <a:lumOff val="40000"/>
                  </a:schemeClr>
                </a:solidFill>
              </a:rPr>
              <a:t>Python version</a:t>
            </a:r>
          </a:p>
        </p:txBody>
      </p:sp>
      <p:pic>
        <p:nvPicPr>
          <p:cNvPr id="13" name="Picture 12">
            <a:extLst>
              <a:ext uri="{FF2B5EF4-FFF2-40B4-BE49-F238E27FC236}">
                <a16:creationId xmlns:a16="http://schemas.microsoft.com/office/drawing/2014/main" id="{3980CAF6-A638-198D-74B2-B50BC9095859}"/>
              </a:ext>
            </a:extLst>
          </p:cNvPr>
          <p:cNvPicPr>
            <a:picLocks noChangeAspect="1"/>
          </p:cNvPicPr>
          <p:nvPr/>
        </p:nvPicPr>
        <p:blipFill>
          <a:blip r:embed="rId6"/>
          <a:stretch>
            <a:fillRect/>
          </a:stretch>
        </p:blipFill>
        <p:spPr>
          <a:xfrm>
            <a:off x="7071596" y="1155866"/>
            <a:ext cx="2619741"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13A68AC8-F07D-31A6-0FA6-6ECE95ACDCD6}"/>
              </a:ext>
            </a:extLst>
          </p:cNvPr>
          <p:cNvPicPr>
            <a:picLocks noChangeAspect="1"/>
          </p:cNvPicPr>
          <p:nvPr/>
        </p:nvPicPr>
        <p:blipFill>
          <a:blip r:embed="rId7"/>
          <a:stretch>
            <a:fillRect/>
          </a:stretch>
        </p:blipFill>
        <p:spPr>
          <a:xfrm>
            <a:off x="172785" y="3710769"/>
            <a:ext cx="6107589" cy="2811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Right Brace 17">
            <a:extLst>
              <a:ext uri="{FF2B5EF4-FFF2-40B4-BE49-F238E27FC236}">
                <a16:creationId xmlns:a16="http://schemas.microsoft.com/office/drawing/2014/main" id="{DD8C7BF7-9DEE-F573-D21F-C699BFE9E3D4}"/>
              </a:ext>
            </a:extLst>
          </p:cNvPr>
          <p:cNvSpPr/>
          <p:nvPr/>
        </p:nvSpPr>
        <p:spPr>
          <a:xfrm rot="5400000">
            <a:off x="9237513" y="2231299"/>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621B661-52F4-9935-4277-F1E53504134E}"/>
              </a:ext>
            </a:extLst>
          </p:cNvPr>
          <p:cNvCxnSpPr>
            <a:cxnSpLocks/>
            <a:stCxn id="18" idx="1"/>
          </p:cNvCxnSpPr>
          <p:nvPr/>
        </p:nvCxnSpPr>
        <p:spPr>
          <a:xfrm flipH="1">
            <a:off x="7222067" y="3566481"/>
            <a:ext cx="1228036" cy="131638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F39F1C43-77DB-B41D-A311-E9F7E7E6E3C6}"/>
              </a:ext>
            </a:extLst>
          </p:cNvPr>
          <p:cNvSpPr txBox="1"/>
          <p:nvPr/>
        </p:nvSpPr>
        <p:spPr>
          <a:xfrm>
            <a:off x="6280374" y="4182517"/>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cxnSp>
        <p:nvCxnSpPr>
          <p:cNvPr id="23" name="Straight Arrow Connector 22">
            <a:extLst>
              <a:ext uri="{FF2B5EF4-FFF2-40B4-BE49-F238E27FC236}">
                <a16:creationId xmlns:a16="http://schemas.microsoft.com/office/drawing/2014/main" id="{0B1C8FAD-EAC9-8564-FF1A-F4A5D6BE4070}"/>
              </a:ext>
            </a:extLst>
          </p:cNvPr>
          <p:cNvCxnSpPr>
            <a:cxnSpLocks/>
          </p:cNvCxnSpPr>
          <p:nvPr/>
        </p:nvCxnSpPr>
        <p:spPr>
          <a:xfrm flipH="1" flipV="1">
            <a:off x="5516992" y="3991872"/>
            <a:ext cx="763382" cy="80227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6BEB17B6-3526-F3A9-5B9F-9A198BCC1EBA}"/>
              </a:ext>
            </a:extLst>
          </p:cNvPr>
          <p:cNvSpPr/>
          <p:nvPr/>
        </p:nvSpPr>
        <p:spPr>
          <a:xfrm rot="5400000">
            <a:off x="8519504" y="2796528"/>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0158F12-6F5A-BD77-8557-3A2958E01BBB}"/>
              </a:ext>
            </a:extLst>
          </p:cNvPr>
          <p:cNvCxnSpPr>
            <a:stCxn id="26" idx="1"/>
          </p:cNvCxnSpPr>
          <p:nvPr/>
        </p:nvCxnSpPr>
        <p:spPr>
          <a:xfrm flipH="1">
            <a:off x="8822267" y="3488267"/>
            <a:ext cx="3772" cy="237066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814C212D-4E08-9F1E-2A02-8E4321543C1D}"/>
              </a:ext>
            </a:extLst>
          </p:cNvPr>
          <p:cNvSpPr txBox="1"/>
          <p:nvPr/>
        </p:nvSpPr>
        <p:spPr>
          <a:xfrm>
            <a:off x="7724945" y="4558160"/>
            <a:ext cx="1116011" cy="307777"/>
          </a:xfrm>
          <a:prstGeom prst="rect">
            <a:avLst/>
          </a:prstGeom>
          <a:noFill/>
        </p:spPr>
        <p:txBody>
          <a:bodyPr wrap="none" rtlCol="0">
            <a:spAutoFit/>
          </a:bodyPr>
          <a:lstStyle/>
          <a:p>
            <a:r>
              <a:rPr lang="en-US" sz="1400" dirty="0">
                <a:solidFill>
                  <a:schemeClr val="accent6"/>
                </a:solidFill>
              </a:rPr>
              <a:t>arguments</a:t>
            </a:r>
          </a:p>
        </p:txBody>
      </p:sp>
      <p:sp>
        <p:nvSpPr>
          <p:cNvPr id="30" name="Right Brace 29">
            <a:extLst>
              <a:ext uri="{FF2B5EF4-FFF2-40B4-BE49-F238E27FC236}">
                <a16:creationId xmlns:a16="http://schemas.microsoft.com/office/drawing/2014/main" id="{7FB78EBC-F73A-0CAF-4C1D-C6EA0A284764}"/>
              </a:ext>
            </a:extLst>
          </p:cNvPr>
          <p:cNvSpPr/>
          <p:nvPr/>
        </p:nvSpPr>
        <p:spPr>
          <a:xfrm rot="5400000">
            <a:off x="9848643" y="2835609"/>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099E647-FAD8-922A-12C3-133C342CB241}"/>
              </a:ext>
            </a:extLst>
          </p:cNvPr>
          <p:cNvCxnSpPr>
            <a:stCxn id="30" idx="1"/>
          </p:cNvCxnSpPr>
          <p:nvPr/>
        </p:nvCxnSpPr>
        <p:spPr>
          <a:xfrm flipH="1">
            <a:off x="10151406" y="3527348"/>
            <a:ext cx="3772" cy="2370666"/>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32" name="TextBox 31">
            <a:extLst>
              <a:ext uri="{FF2B5EF4-FFF2-40B4-BE49-F238E27FC236}">
                <a16:creationId xmlns:a16="http://schemas.microsoft.com/office/drawing/2014/main" id="{BE97A0A6-C7CB-D4D7-0FEC-9E26D7BC064D}"/>
              </a:ext>
            </a:extLst>
          </p:cNvPr>
          <p:cNvSpPr txBox="1"/>
          <p:nvPr/>
        </p:nvSpPr>
        <p:spPr>
          <a:xfrm>
            <a:off x="9211243" y="4342717"/>
            <a:ext cx="957289" cy="523220"/>
          </a:xfrm>
          <a:prstGeom prst="rect">
            <a:avLst/>
          </a:prstGeom>
          <a:noFill/>
        </p:spPr>
        <p:txBody>
          <a:bodyPr wrap="square" rtlCol="0">
            <a:spAutoFit/>
          </a:bodyPr>
          <a:lstStyle/>
          <a:p>
            <a:r>
              <a:rPr lang="en-US" sz="1400" dirty="0">
                <a:solidFill>
                  <a:srgbClr val="0070C0"/>
                </a:solidFill>
              </a:rPr>
              <a:t>function body</a:t>
            </a:r>
          </a:p>
        </p:txBody>
      </p:sp>
      <p:cxnSp>
        <p:nvCxnSpPr>
          <p:cNvPr id="8" name="Straight Connector 7">
            <a:extLst>
              <a:ext uri="{FF2B5EF4-FFF2-40B4-BE49-F238E27FC236}">
                <a16:creationId xmlns:a16="http://schemas.microsoft.com/office/drawing/2014/main" id="{5C9C6551-6AC0-47A6-F568-2F1B13684651}"/>
              </a:ext>
            </a:extLst>
          </p:cNvPr>
          <p:cNvCxnSpPr/>
          <p:nvPr/>
        </p:nvCxnSpPr>
        <p:spPr>
          <a:xfrm>
            <a:off x="9822656" y="6200775"/>
            <a:ext cx="592932" cy="0"/>
          </a:xfrm>
          <a:prstGeom prst="line">
            <a:avLst/>
          </a:prstGeom>
          <a:ln>
            <a:solidFill>
              <a:srgbClr val="0070C0"/>
            </a:solidFill>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AB6591EC-6672-EDF8-63B8-740AD285D3D5}"/>
              </a:ext>
            </a:extLst>
          </p:cNvPr>
          <p:cNvSpPr txBox="1"/>
          <p:nvPr/>
        </p:nvSpPr>
        <p:spPr>
          <a:xfrm>
            <a:off x="9689887" y="6272620"/>
            <a:ext cx="971741" cy="369332"/>
          </a:xfrm>
          <a:prstGeom prst="rect">
            <a:avLst/>
          </a:prstGeom>
          <a:noFill/>
        </p:spPr>
        <p:txBody>
          <a:bodyPr wrap="none" rtlCol="0">
            <a:spAutoFit/>
          </a:bodyPr>
          <a:lstStyle/>
          <a:p>
            <a:r>
              <a:rPr lang="en-US" dirty="0">
                <a:solidFill>
                  <a:srgbClr val="0070C0"/>
                </a:solidFill>
              </a:rPr>
              <a:t>implicit</a:t>
            </a:r>
          </a:p>
        </p:txBody>
      </p:sp>
    </p:spTree>
    <p:extLst>
      <p:ext uri="{BB962C8B-B14F-4D97-AF65-F5344CB8AC3E}">
        <p14:creationId xmlns:p14="http://schemas.microsoft.com/office/powerpoint/2010/main" val="31286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p:bldP spid="18" grpId="0" animBg="1"/>
      <p:bldP spid="22" grpId="0"/>
      <p:bldP spid="26" grpId="0" animBg="1"/>
      <p:bldP spid="29" grpId="0"/>
      <p:bldP spid="30" grpId="0" animBg="1"/>
      <p:bldP spid="32"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F8A330-9508-D15F-2565-8315F0CD2256}"/>
              </a:ext>
            </a:extLst>
          </p:cNvPr>
          <p:cNvPicPr>
            <a:picLocks noChangeAspect="1"/>
          </p:cNvPicPr>
          <p:nvPr/>
        </p:nvPicPr>
        <p:blipFill>
          <a:blip r:embed="rId2"/>
          <a:stretch>
            <a:fillRect/>
          </a:stretch>
        </p:blipFill>
        <p:spPr>
          <a:xfrm>
            <a:off x="165006" y="1696305"/>
            <a:ext cx="7892501" cy="22105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Picture 16">
            <a:extLst>
              <a:ext uri="{FF2B5EF4-FFF2-40B4-BE49-F238E27FC236}">
                <a16:creationId xmlns:a16="http://schemas.microsoft.com/office/drawing/2014/main" id="{57946944-E1F2-BE4A-6D24-02BA8AA49C38}"/>
              </a:ext>
            </a:extLst>
          </p:cNvPr>
          <p:cNvPicPr>
            <a:picLocks noChangeAspect="1"/>
          </p:cNvPicPr>
          <p:nvPr/>
        </p:nvPicPr>
        <p:blipFill>
          <a:blip r:embed="rId3"/>
          <a:stretch>
            <a:fillRect/>
          </a:stretch>
        </p:blipFill>
        <p:spPr>
          <a:xfrm>
            <a:off x="7444318" y="4399102"/>
            <a:ext cx="4222059" cy="21606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20E83FEC-3528-77A6-BB3F-30978AABA2A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2AAC49C-39FD-FBB0-2F68-2B1F9BC1C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B04E2-4B32-CFB3-1408-4D13B3B6A0BA}"/>
              </a:ext>
            </a:extLst>
          </p:cNvPr>
          <p:cNvSpPr txBox="1"/>
          <p:nvPr/>
        </p:nvSpPr>
        <p:spPr>
          <a:xfrm>
            <a:off x="0" y="1091179"/>
            <a:ext cx="11375748"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3: Explicit Lambda method body</a:t>
            </a:r>
          </a:p>
        </p:txBody>
      </p:sp>
      <p:pic>
        <p:nvPicPr>
          <p:cNvPr id="5" name="Picture 2">
            <a:extLst>
              <a:ext uri="{FF2B5EF4-FFF2-40B4-BE49-F238E27FC236}">
                <a16:creationId xmlns:a16="http://schemas.microsoft.com/office/drawing/2014/main" id="{D85FDEC2-D932-00A2-C77D-AF884FE29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8706" y="1168807"/>
            <a:ext cx="400831" cy="419068"/>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Brace 17">
            <a:extLst>
              <a:ext uri="{FF2B5EF4-FFF2-40B4-BE49-F238E27FC236}">
                <a16:creationId xmlns:a16="http://schemas.microsoft.com/office/drawing/2014/main" id="{DD8C7BF7-9DEE-F573-D21F-C699BFE9E3D4}"/>
              </a:ext>
            </a:extLst>
          </p:cNvPr>
          <p:cNvSpPr/>
          <p:nvPr/>
        </p:nvSpPr>
        <p:spPr>
          <a:xfrm>
            <a:off x="7899643" y="2525234"/>
            <a:ext cx="355600" cy="1381594"/>
          </a:xfrm>
          <a:prstGeom prst="rightBrace">
            <a:avLst>
              <a:gd name="adj1" fmla="val 8333"/>
              <a:gd name="adj2" fmla="val 77737"/>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621B661-52F4-9935-4277-F1E53504134E}"/>
              </a:ext>
            </a:extLst>
          </p:cNvPr>
          <p:cNvCxnSpPr>
            <a:cxnSpLocks/>
            <a:stCxn id="18" idx="1"/>
          </p:cNvCxnSpPr>
          <p:nvPr/>
        </p:nvCxnSpPr>
        <p:spPr>
          <a:xfrm>
            <a:off x="8255243" y="3599244"/>
            <a:ext cx="327797" cy="74347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6BEB17B6-3526-F3A9-5B9F-9A198BCC1EBA}"/>
              </a:ext>
            </a:extLst>
          </p:cNvPr>
          <p:cNvSpPr/>
          <p:nvPr/>
        </p:nvSpPr>
        <p:spPr>
          <a:xfrm rot="5400000">
            <a:off x="6730701" y="2407314"/>
            <a:ext cx="286096" cy="806349"/>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0158F12-6F5A-BD77-8557-3A2958E01BBB}"/>
              </a:ext>
            </a:extLst>
          </p:cNvPr>
          <p:cNvCxnSpPr>
            <a:cxnSpLocks/>
          </p:cNvCxnSpPr>
          <p:nvPr/>
        </p:nvCxnSpPr>
        <p:spPr>
          <a:xfrm>
            <a:off x="6921324" y="2953536"/>
            <a:ext cx="2997382" cy="1989939"/>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814C212D-4E08-9F1E-2A02-8E4321543C1D}"/>
              </a:ext>
            </a:extLst>
          </p:cNvPr>
          <p:cNvSpPr txBox="1"/>
          <p:nvPr/>
        </p:nvSpPr>
        <p:spPr>
          <a:xfrm>
            <a:off x="8802695" y="3960061"/>
            <a:ext cx="1116011" cy="307777"/>
          </a:xfrm>
          <a:prstGeom prst="rect">
            <a:avLst/>
          </a:prstGeom>
          <a:noFill/>
        </p:spPr>
        <p:txBody>
          <a:bodyPr wrap="none" rtlCol="0">
            <a:spAutoFit/>
          </a:bodyPr>
          <a:lstStyle/>
          <a:p>
            <a:r>
              <a:rPr lang="en-US" sz="1400" dirty="0">
                <a:solidFill>
                  <a:schemeClr val="accent6"/>
                </a:solidFill>
              </a:rPr>
              <a:t>arguments</a:t>
            </a:r>
          </a:p>
        </p:txBody>
      </p:sp>
      <p:sp>
        <p:nvSpPr>
          <p:cNvPr id="30" name="Right Brace 29">
            <a:extLst>
              <a:ext uri="{FF2B5EF4-FFF2-40B4-BE49-F238E27FC236}">
                <a16:creationId xmlns:a16="http://schemas.microsoft.com/office/drawing/2014/main" id="{7FB78EBC-F73A-0CAF-4C1D-C6EA0A284764}"/>
              </a:ext>
            </a:extLst>
          </p:cNvPr>
          <p:cNvSpPr/>
          <p:nvPr/>
        </p:nvSpPr>
        <p:spPr>
          <a:xfrm rot="10800000">
            <a:off x="230192" y="2793206"/>
            <a:ext cx="455186" cy="806038"/>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E97A0A6-C7CB-D4D7-0FEC-9E26D7BC064D}"/>
              </a:ext>
            </a:extLst>
          </p:cNvPr>
          <p:cNvSpPr txBox="1"/>
          <p:nvPr/>
        </p:nvSpPr>
        <p:spPr>
          <a:xfrm>
            <a:off x="379477" y="5217820"/>
            <a:ext cx="957289" cy="523220"/>
          </a:xfrm>
          <a:prstGeom prst="rect">
            <a:avLst/>
          </a:prstGeom>
          <a:noFill/>
        </p:spPr>
        <p:txBody>
          <a:bodyPr wrap="square" rtlCol="0">
            <a:spAutoFit/>
          </a:bodyPr>
          <a:lstStyle/>
          <a:p>
            <a:r>
              <a:rPr lang="en-US" sz="1400" dirty="0">
                <a:solidFill>
                  <a:srgbClr val="0070C0"/>
                </a:solidFill>
              </a:rPr>
              <a:t>function body</a:t>
            </a:r>
          </a:p>
        </p:txBody>
      </p:sp>
      <p:sp>
        <p:nvSpPr>
          <p:cNvPr id="12" name="TextBox 11">
            <a:extLst>
              <a:ext uri="{FF2B5EF4-FFF2-40B4-BE49-F238E27FC236}">
                <a16:creationId xmlns:a16="http://schemas.microsoft.com/office/drawing/2014/main" id="{AB6591EC-6672-EDF8-63B8-740AD285D3D5}"/>
              </a:ext>
            </a:extLst>
          </p:cNvPr>
          <p:cNvSpPr txBox="1"/>
          <p:nvPr/>
        </p:nvSpPr>
        <p:spPr>
          <a:xfrm>
            <a:off x="8312792" y="6016040"/>
            <a:ext cx="970137" cy="369332"/>
          </a:xfrm>
          <a:prstGeom prst="rect">
            <a:avLst/>
          </a:prstGeom>
          <a:noFill/>
        </p:spPr>
        <p:txBody>
          <a:bodyPr wrap="none" rtlCol="0">
            <a:spAutoFit/>
          </a:bodyPr>
          <a:lstStyle/>
          <a:p>
            <a:r>
              <a:rPr lang="en-US" dirty="0">
                <a:solidFill>
                  <a:srgbClr val="0070C0"/>
                </a:solidFill>
              </a:rPr>
              <a:t>explicit</a:t>
            </a:r>
          </a:p>
        </p:txBody>
      </p:sp>
      <p:sp>
        <p:nvSpPr>
          <p:cNvPr id="33" name="TextBox 32">
            <a:extLst>
              <a:ext uri="{FF2B5EF4-FFF2-40B4-BE49-F238E27FC236}">
                <a16:creationId xmlns:a16="http://schemas.microsoft.com/office/drawing/2014/main" id="{4A82740B-AF19-0D7A-D6B7-79AF218DA841}"/>
              </a:ext>
            </a:extLst>
          </p:cNvPr>
          <p:cNvSpPr txBox="1"/>
          <p:nvPr/>
        </p:nvSpPr>
        <p:spPr>
          <a:xfrm>
            <a:off x="7046661" y="3724578"/>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sp>
        <p:nvSpPr>
          <p:cNvPr id="41" name="Free-form: Shape 40">
            <a:extLst>
              <a:ext uri="{FF2B5EF4-FFF2-40B4-BE49-F238E27FC236}">
                <a16:creationId xmlns:a16="http://schemas.microsoft.com/office/drawing/2014/main" id="{002C0EEE-579C-BB1F-DBF9-24C2EBD65750}"/>
              </a:ext>
            </a:extLst>
          </p:cNvPr>
          <p:cNvSpPr/>
          <p:nvPr/>
        </p:nvSpPr>
        <p:spPr>
          <a:xfrm>
            <a:off x="85455" y="3257550"/>
            <a:ext cx="7822676" cy="2394010"/>
          </a:xfrm>
          <a:custGeom>
            <a:avLst/>
            <a:gdLst>
              <a:gd name="connsiteX0" fmla="*/ 114570 w 7822676"/>
              <a:gd name="connsiteY0" fmla="*/ 0 h 2394010"/>
              <a:gd name="connsiteX1" fmla="*/ 7414 w 7822676"/>
              <a:gd name="connsiteY1" fmla="*/ 321469 h 2394010"/>
              <a:gd name="connsiteX2" fmla="*/ 93139 w 7822676"/>
              <a:gd name="connsiteY2" fmla="*/ 1000125 h 2394010"/>
              <a:gd name="connsiteX3" fmla="*/ 757508 w 7822676"/>
              <a:gd name="connsiteY3" fmla="*/ 1693069 h 2394010"/>
              <a:gd name="connsiteX4" fmla="*/ 2822051 w 7822676"/>
              <a:gd name="connsiteY4" fmla="*/ 2235994 h 2394010"/>
              <a:gd name="connsiteX5" fmla="*/ 4765151 w 7822676"/>
              <a:gd name="connsiteY5" fmla="*/ 2371725 h 2394010"/>
              <a:gd name="connsiteX6" fmla="*/ 6329633 w 7822676"/>
              <a:gd name="connsiteY6" fmla="*/ 2393156 h 2394010"/>
              <a:gd name="connsiteX7" fmla="*/ 7822676 w 7822676"/>
              <a:gd name="connsiteY7" fmla="*/ 2364581 h 239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2676" h="2394010">
                <a:moveTo>
                  <a:pt x="114570" y="0"/>
                </a:moveTo>
                <a:cubicBezTo>
                  <a:pt x="62778" y="77391"/>
                  <a:pt x="10986" y="154782"/>
                  <a:pt x="7414" y="321469"/>
                </a:cubicBezTo>
                <a:cubicBezTo>
                  <a:pt x="3842" y="488156"/>
                  <a:pt x="-31877" y="771525"/>
                  <a:pt x="93139" y="1000125"/>
                </a:cubicBezTo>
                <a:cubicBezTo>
                  <a:pt x="218155" y="1228725"/>
                  <a:pt x="302689" y="1487091"/>
                  <a:pt x="757508" y="1693069"/>
                </a:cubicBezTo>
                <a:cubicBezTo>
                  <a:pt x="1212327" y="1899047"/>
                  <a:pt x="2154111" y="2122885"/>
                  <a:pt x="2822051" y="2235994"/>
                </a:cubicBezTo>
                <a:cubicBezTo>
                  <a:pt x="3489991" y="2349103"/>
                  <a:pt x="4180554" y="2345531"/>
                  <a:pt x="4765151" y="2371725"/>
                </a:cubicBezTo>
                <a:cubicBezTo>
                  <a:pt x="5349748" y="2397919"/>
                  <a:pt x="5820046" y="2394347"/>
                  <a:pt x="6329633" y="2393156"/>
                </a:cubicBezTo>
                <a:cubicBezTo>
                  <a:pt x="6839220" y="2391965"/>
                  <a:pt x="7330948" y="2378273"/>
                  <a:pt x="7822676" y="2364581"/>
                </a:cubicBezTo>
              </a:path>
            </a:pathLst>
          </a:custGeom>
          <a:ln w="57150">
            <a:solidFill>
              <a:srgbClr val="0070C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2603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26" grpId="0" animBg="1"/>
      <p:bldP spid="29" grpId="0"/>
      <p:bldP spid="30" grpId="0" animBg="1"/>
      <p:bldP spid="32" grpId="0"/>
      <p:bldP spid="12" grpId="0"/>
      <p:bldP spid="33" grpId="0"/>
      <p:bldP spid="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3840-E746-9B00-8AFC-96CEA6374B8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255A3F2-3F69-B8F6-7A50-E3CC0644665C}"/>
              </a:ext>
            </a:extLst>
          </p:cNvPr>
          <p:cNvSpPr txBox="1"/>
          <p:nvPr/>
        </p:nvSpPr>
        <p:spPr>
          <a:xfrm>
            <a:off x="50800" y="1058735"/>
            <a:ext cx="12090400" cy="1015663"/>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r>
              <a:rPr lang="en-US" dirty="0"/>
              <a:t>/Exercise1</a:t>
            </a:r>
          </a:p>
          <a:p>
            <a:pPr marL="285750" indent="-285750">
              <a:buFont typeface="Arial" panose="020B0604020202020204" pitchFamily="34" charset="0"/>
              <a:buChar char="•"/>
            </a:pPr>
            <a:r>
              <a:rPr lang="en-US" dirty="0"/>
              <a:t>Exercise 1. Solve TODOs </a:t>
            </a: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1.1, 1.2, 1.3 </a:t>
            </a:r>
            <a:r>
              <a:rPr lang="en-US" dirty="0"/>
              <a:t>in their defined order</a:t>
            </a:r>
          </a:p>
          <a:p>
            <a:pPr marL="285750" indent="-285750">
              <a:buFont typeface="Arial" panose="020B0604020202020204" pitchFamily="34" charset="0"/>
              <a:buChar char="•"/>
            </a:pPr>
            <a:r>
              <a:rPr lang="en-US" dirty="0"/>
              <a:t>Consult Topic9_Java/Examples/</a:t>
            </a:r>
            <a:r>
              <a:rPr lang="en-US" dirty="0" err="1"/>
              <a:t>HigherOrderProgramming</a:t>
            </a:r>
            <a:r>
              <a:rPr lang="en-US" dirty="0"/>
              <a:t>/</a:t>
            </a:r>
            <a:r>
              <a:rPr lang="en-US" dirty="0" err="1"/>
              <a:t>HOP_Approaches</a:t>
            </a:r>
            <a:r>
              <a:rPr lang="en-US" dirty="0"/>
              <a:t> for help</a:t>
            </a:r>
          </a:p>
        </p:txBody>
      </p:sp>
      <p:sp>
        <p:nvSpPr>
          <p:cNvPr id="4" name="TextBox 3">
            <a:extLst>
              <a:ext uri="{FF2B5EF4-FFF2-40B4-BE49-F238E27FC236}">
                <a16:creationId xmlns:a16="http://schemas.microsoft.com/office/drawing/2014/main" id="{DA8AFDEA-6B64-0A7B-1622-B3604D3073C9}"/>
              </a:ext>
            </a:extLst>
          </p:cNvPr>
          <p:cNvSpPr txBox="1"/>
          <p:nvPr/>
        </p:nvSpPr>
        <p:spPr>
          <a:xfrm>
            <a:off x="1938337" y="4340346"/>
            <a:ext cx="8315325"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TODO 1.1 is at the bottom of the exercise</a:t>
            </a:r>
          </a:p>
        </p:txBody>
      </p:sp>
    </p:spTree>
    <p:extLst>
      <p:ext uri="{BB962C8B-B14F-4D97-AF65-F5344CB8AC3E}">
        <p14:creationId xmlns:p14="http://schemas.microsoft.com/office/powerpoint/2010/main" val="252836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79903D-68B5-ABE6-8102-58A16023CDCB}"/>
              </a:ext>
            </a:extLst>
          </p:cNvPr>
          <p:cNvSpPr>
            <a:spLocks noGrp="1"/>
          </p:cNvSpPr>
          <p:nvPr>
            <p:ph type="title"/>
          </p:nvPr>
        </p:nvSpPr>
        <p:spPr>
          <a:xfrm>
            <a:off x="-1" y="0"/>
            <a:ext cx="12192001" cy="1293028"/>
          </a:xfrm>
        </p:spPr>
        <p:txBody>
          <a:bodyPr/>
          <a:lstStyle/>
          <a:p>
            <a:pPr algn="ctr"/>
            <a:r>
              <a:rPr lang="en-US" dirty="0"/>
              <a:t>procedural Programming</a:t>
            </a:r>
          </a:p>
        </p:txBody>
      </p:sp>
      <p:sp>
        <p:nvSpPr>
          <p:cNvPr id="5" name="TextBox 4">
            <a:extLst>
              <a:ext uri="{FF2B5EF4-FFF2-40B4-BE49-F238E27FC236}">
                <a16:creationId xmlns:a16="http://schemas.microsoft.com/office/drawing/2014/main" id="{2E2D43AD-0598-5A3B-330F-DF7DAE7C9E03}"/>
              </a:ext>
            </a:extLst>
          </p:cNvPr>
          <p:cNvSpPr txBox="1"/>
          <p:nvPr/>
        </p:nvSpPr>
        <p:spPr>
          <a:xfrm>
            <a:off x="-1" y="17949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sp>
        <p:nvSpPr>
          <p:cNvPr id="6" name="TextBox 5">
            <a:extLst>
              <a:ext uri="{FF2B5EF4-FFF2-40B4-BE49-F238E27FC236}">
                <a16:creationId xmlns:a16="http://schemas.microsoft.com/office/drawing/2014/main" id="{FA599C6A-DC9D-BA62-ECFC-21A910DBA97B}"/>
              </a:ext>
            </a:extLst>
          </p:cNvPr>
          <p:cNvSpPr txBox="1"/>
          <p:nvPr/>
        </p:nvSpPr>
        <p:spPr>
          <a:xfrm>
            <a:off x="-1" y="1518471"/>
            <a:ext cx="62079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(Imperative)</a:t>
            </a:r>
          </a:p>
        </p:txBody>
      </p:sp>
      <p:sp>
        <p:nvSpPr>
          <p:cNvPr id="7" name="TextBox 6">
            <a:extLst>
              <a:ext uri="{FF2B5EF4-FFF2-40B4-BE49-F238E27FC236}">
                <a16:creationId xmlns:a16="http://schemas.microsoft.com/office/drawing/2014/main" id="{FE9B2A5D-D3B6-8402-D181-87D0BCDCDF77}"/>
              </a:ext>
            </a:extLst>
          </p:cNvPr>
          <p:cNvSpPr txBox="1"/>
          <p:nvPr/>
        </p:nvSpPr>
        <p:spPr>
          <a:xfrm>
            <a:off x="-1" y="4010924"/>
            <a:ext cx="55213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(Procedural)</a:t>
            </a:r>
          </a:p>
        </p:txBody>
      </p:sp>
      <p:sp>
        <p:nvSpPr>
          <p:cNvPr id="8" name="TextBox 7">
            <a:extLst>
              <a:ext uri="{FF2B5EF4-FFF2-40B4-BE49-F238E27FC236}">
                <a16:creationId xmlns:a16="http://schemas.microsoft.com/office/drawing/2014/main" id="{2B26D207-C166-7DE5-FA2F-B2D38EA4EC0F}"/>
              </a:ext>
            </a:extLst>
          </p:cNvPr>
          <p:cNvSpPr txBox="1"/>
          <p:nvPr/>
        </p:nvSpPr>
        <p:spPr>
          <a:xfrm>
            <a:off x="-1" y="4420313"/>
            <a:ext cx="3731421" cy="923330"/>
          </a:xfrm>
          <a:prstGeom prst="rect">
            <a:avLst/>
          </a:prstGeom>
          <a:noFill/>
        </p:spPr>
        <p:txBody>
          <a:bodyPr wrap="square" rtlCol="0">
            <a:spAutoFit/>
          </a:bodyPr>
          <a:lstStyle/>
          <a:p>
            <a:pPr marL="342900" indent="-342900">
              <a:buAutoNum type="arabicParenR"/>
            </a:pPr>
            <a:r>
              <a:rPr lang="en-US" dirty="0"/>
              <a:t>Pour ingredients</a:t>
            </a:r>
          </a:p>
          <a:p>
            <a:pPr marL="342900" indent="-342900">
              <a:buAutoNum type="arabicParenR"/>
            </a:pPr>
            <a:r>
              <a:rPr lang="en-US" dirty="0"/>
              <a:t>Mix and transfer to mold</a:t>
            </a:r>
          </a:p>
          <a:p>
            <a:pPr marL="342900" indent="-342900">
              <a:buAutoNum type="arabicParenR"/>
            </a:pPr>
            <a:r>
              <a:rPr lang="en-US" dirty="0"/>
              <a:t>Bake and let chill</a:t>
            </a:r>
          </a:p>
        </p:txBody>
      </p:sp>
      <p:sp>
        <p:nvSpPr>
          <p:cNvPr id="9" name="Right Brace 8">
            <a:extLst>
              <a:ext uri="{FF2B5EF4-FFF2-40B4-BE49-F238E27FC236}">
                <a16:creationId xmlns:a16="http://schemas.microsoft.com/office/drawing/2014/main" id="{C9BD3518-FD17-EDB2-7B7A-8036C9405ED7}"/>
              </a:ext>
            </a:extLst>
          </p:cNvPr>
          <p:cNvSpPr/>
          <p:nvPr/>
        </p:nvSpPr>
        <p:spPr>
          <a:xfrm>
            <a:off x="3582063" y="1834990"/>
            <a:ext cx="298713" cy="7958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8ADA5EF-407D-DBB7-0797-127E9066DA4C}"/>
              </a:ext>
            </a:extLst>
          </p:cNvPr>
          <p:cNvSpPr txBox="1"/>
          <p:nvPr/>
        </p:nvSpPr>
        <p:spPr>
          <a:xfrm>
            <a:off x="4030134" y="2048257"/>
            <a:ext cx="3555999" cy="369332"/>
          </a:xfrm>
          <a:prstGeom prst="rect">
            <a:avLst/>
          </a:prstGeom>
          <a:noFill/>
        </p:spPr>
        <p:txBody>
          <a:bodyPr wrap="square" rtlCol="0">
            <a:spAutoFit/>
          </a:bodyPr>
          <a:lstStyle/>
          <a:p>
            <a:r>
              <a:rPr lang="en-US" dirty="0"/>
              <a:t>Procedure: Pour ingredients</a:t>
            </a:r>
          </a:p>
        </p:txBody>
      </p:sp>
      <p:sp>
        <p:nvSpPr>
          <p:cNvPr id="11" name="Right Brace 10">
            <a:extLst>
              <a:ext uri="{FF2B5EF4-FFF2-40B4-BE49-F238E27FC236}">
                <a16:creationId xmlns:a16="http://schemas.microsoft.com/office/drawing/2014/main" id="{BE2003E7-5328-E984-C873-B88595551BE4}"/>
              </a:ext>
            </a:extLst>
          </p:cNvPr>
          <p:cNvSpPr/>
          <p:nvPr/>
        </p:nvSpPr>
        <p:spPr>
          <a:xfrm>
            <a:off x="3582063" y="2674558"/>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1A5039D-426D-99C9-E2BC-A43CFB56F5B9}"/>
              </a:ext>
            </a:extLst>
          </p:cNvPr>
          <p:cNvSpPr txBox="1"/>
          <p:nvPr/>
        </p:nvSpPr>
        <p:spPr>
          <a:xfrm>
            <a:off x="4030133" y="2718262"/>
            <a:ext cx="5063067" cy="369332"/>
          </a:xfrm>
          <a:prstGeom prst="rect">
            <a:avLst/>
          </a:prstGeom>
          <a:noFill/>
        </p:spPr>
        <p:txBody>
          <a:bodyPr wrap="square" rtlCol="0">
            <a:spAutoFit/>
          </a:bodyPr>
          <a:lstStyle/>
          <a:p>
            <a:r>
              <a:rPr lang="en-US" dirty="0"/>
              <a:t>Procedure: Mix and transfer to mold</a:t>
            </a:r>
          </a:p>
        </p:txBody>
      </p:sp>
      <p:sp>
        <p:nvSpPr>
          <p:cNvPr id="13" name="Right Brace 12">
            <a:extLst>
              <a:ext uri="{FF2B5EF4-FFF2-40B4-BE49-F238E27FC236}">
                <a16:creationId xmlns:a16="http://schemas.microsoft.com/office/drawing/2014/main" id="{61CBB936-07F8-7986-7DEE-D58EFF12564A}"/>
              </a:ext>
            </a:extLst>
          </p:cNvPr>
          <p:cNvSpPr/>
          <p:nvPr/>
        </p:nvSpPr>
        <p:spPr>
          <a:xfrm>
            <a:off x="3582062" y="3213455"/>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21305AC-CAC0-2144-15AD-5F73A29ECA0E}"/>
              </a:ext>
            </a:extLst>
          </p:cNvPr>
          <p:cNvSpPr txBox="1"/>
          <p:nvPr/>
        </p:nvSpPr>
        <p:spPr>
          <a:xfrm>
            <a:off x="4030133" y="3272260"/>
            <a:ext cx="5063067" cy="369332"/>
          </a:xfrm>
          <a:prstGeom prst="rect">
            <a:avLst/>
          </a:prstGeom>
          <a:noFill/>
        </p:spPr>
        <p:txBody>
          <a:bodyPr wrap="square" rtlCol="0">
            <a:spAutoFit/>
          </a:bodyPr>
          <a:lstStyle/>
          <a:p>
            <a:r>
              <a:rPr lang="en-US" dirty="0"/>
              <a:t>Procedure: Bake and let chill</a:t>
            </a:r>
          </a:p>
        </p:txBody>
      </p:sp>
      <p:sp>
        <p:nvSpPr>
          <p:cNvPr id="15" name="TextBox 14">
            <a:extLst>
              <a:ext uri="{FF2B5EF4-FFF2-40B4-BE49-F238E27FC236}">
                <a16:creationId xmlns:a16="http://schemas.microsoft.com/office/drawing/2014/main" id="{DA337ED5-F483-C1C8-9B89-2DCDC50A904C}"/>
              </a:ext>
            </a:extLst>
          </p:cNvPr>
          <p:cNvSpPr txBox="1"/>
          <p:nvPr/>
        </p:nvSpPr>
        <p:spPr>
          <a:xfrm>
            <a:off x="5720423" y="4014145"/>
            <a:ext cx="6403844"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many muffins </a:t>
            </a:r>
            <a:r>
              <a:rPr lang="en-US" dirty="0"/>
              <a:t>(Procedural)</a:t>
            </a:r>
          </a:p>
        </p:txBody>
      </p:sp>
      <p:sp>
        <p:nvSpPr>
          <p:cNvPr id="16" name="TextBox 15">
            <a:extLst>
              <a:ext uri="{FF2B5EF4-FFF2-40B4-BE49-F238E27FC236}">
                <a16:creationId xmlns:a16="http://schemas.microsoft.com/office/drawing/2014/main" id="{9BB6CA28-779A-FCB3-DAE6-AD48BCE5AB2C}"/>
              </a:ext>
            </a:extLst>
          </p:cNvPr>
          <p:cNvSpPr txBox="1"/>
          <p:nvPr/>
        </p:nvSpPr>
        <p:spPr>
          <a:xfrm>
            <a:off x="5720422" y="4423534"/>
            <a:ext cx="3731421" cy="1200329"/>
          </a:xfrm>
          <a:prstGeom prst="rect">
            <a:avLst/>
          </a:prstGeom>
          <a:noFill/>
        </p:spPr>
        <p:txBody>
          <a:bodyPr wrap="square" rtlCol="0">
            <a:spAutoFit/>
          </a:bodyPr>
          <a:lstStyle/>
          <a:p>
            <a:pPr marL="342900" indent="-342900">
              <a:buAutoNum type="arabicParenR"/>
            </a:pPr>
            <a:r>
              <a:rPr lang="en-US" u="sng" dirty="0"/>
              <a:t>Pour ingredients </a:t>
            </a:r>
            <a:r>
              <a:rPr lang="en-US" dirty="0"/>
              <a:t>x3</a:t>
            </a:r>
          </a:p>
          <a:p>
            <a:pPr marL="342900" indent="-342900">
              <a:buAutoNum type="arabicParenR"/>
            </a:pPr>
            <a:r>
              <a:rPr lang="en-US" u="sng" dirty="0"/>
              <a:t>Mix and transfer to mold</a:t>
            </a:r>
          </a:p>
          <a:p>
            <a:pPr marL="342900" indent="-342900">
              <a:buAutoNum type="arabicParenR"/>
            </a:pPr>
            <a:r>
              <a:rPr lang="en-US" dirty="0"/>
              <a:t>Add fruits</a:t>
            </a:r>
          </a:p>
          <a:p>
            <a:pPr marL="342900" indent="-342900">
              <a:buAutoNum type="arabicParenR"/>
            </a:pPr>
            <a:r>
              <a:rPr lang="en-US" u="sng" dirty="0"/>
              <a:t>Bake and let chill</a:t>
            </a:r>
          </a:p>
        </p:txBody>
      </p:sp>
      <p:sp>
        <p:nvSpPr>
          <p:cNvPr id="17" name="TextBox 16">
            <a:extLst>
              <a:ext uri="{FF2B5EF4-FFF2-40B4-BE49-F238E27FC236}">
                <a16:creationId xmlns:a16="http://schemas.microsoft.com/office/drawing/2014/main" id="{C7D35787-B737-951A-3E2B-C69F6B3BDFFD}"/>
              </a:ext>
            </a:extLst>
          </p:cNvPr>
          <p:cNvSpPr txBox="1"/>
          <p:nvPr/>
        </p:nvSpPr>
        <p:spPr>
          <a:xfrm>
            <a:off x="7315200" y="855133"/>
            <a:ext cx="48768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Extends Imperative Programming</a:t>
            </a:r>
          </a:p>
        </p:txBody>
      </p:sp>
      <p:sp>
        <p:nvSpPr>
          <p:cNvPr id="2" name="TextBox 1">
            <a:extLst>
              <a:ext uri="{FF2B5EF4-FFF2-40B4-BE49-F238E27FC236}">
                <a16:creationId xmlns:a16="http://schemas.microsoft.com/office/drawing/2014/main" id="{E638F201-5AC2-BE84-0966-9055B99183E3}"/>
              </a:ext>
            </a:extLst>
          </p:cNvPr>
          <p:cNvSpPr txBox="1"/>
          <p:nvPr/>
        </p:nvSpPr>
        <p:spPr>
          <a:xfrm>
            <a:off x="-2" y="6211669"/>
            <a:ext cx="12192001" cy="646331"/>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write the algorithm, we don’t need to know how ‘Pour ingredients’ works. We only need to know what it does. This is called “Procedural Abstraction”</a:t>
            </a:r>
          </a:p>
        </p:txBody>
      </p:sp>
    </p:spTree>
    <p:extLst>
      <p:ext uri="{BB962C8B-B14F-4D97-AF65-F5344CB8AC3E}">
        <p14:creationId xmlns:p14="http://schemas.microsoft.com/office/powerpoint/2010/main" val="3871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P spid="11" grpId="0" animBg="1"/>
      <p:bldP spid="12" grpId="0"/>
      <p:bldP spid="13" grpId="0" animBg="1"/>
      <p:bldP spid="14" grpId="0"/>
      <p:bldP spid="15" grpId="0"/>
      <p:bldP spid="16"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B9B1-6755-1817-5209-F742E803A71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D04B2927-833D-F0CC-7AA4-03D29B28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8E7E2C-A3AC-8578-07AD-0558AC574C4D}"/>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4: Lambda with method reference</a:t>
            </a:r>
          </a:p>
        </p:txBody>
      </p:sp>
      <p:pic>
        <p:nvPicPr>
          <p:cNvPr id="7" name="Picture 6">
            <a:extLst>
              <a:ext uri="{FF2B5EF4-FFF2-40B4-BE49-F238E27FC236}">
                <a16:creationId xmlns:a16="http://schemas.microsoft.com/office/drawing/2014/main" id="{4A0F53E3-BC8B-3E8B-B0EC-3B9A4AB6A4ED}"/>
              </a:ext>
            </a:extLst>
          </p:cNvPr>
          <p:cNvPicPr>
            <a:picLocks noChangeAspect="1"/>
          </p:cNvPicPr>
          <p:nvPr/>
        </p:nvPicPr>
        <p:blipFill>
          <a:blip r:embed="rId5"/>
          <a:stretch>
            <a:fillRect/>
          </a:stretch>
        </p:blipFill>
        <p:spPr>
          <a:xfrm>
            <a:off x="0" y="1973624"/>
            <a:ext cx="12192000" cy="6416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B577E58-FCC9-4B71-5E5A-25604C70DF96}"/>
              </a:ext>
            </a:extLst>
          </p:cNvPr>
          <p:cNvPicPr>
            <a:picLocks noChangeAspect="1"/>
          </p:cNvPicPr>
          <p:nvPr/>
        </p:nvPicPr>
        <p:blipFill>
          <a:blip r:embed="rId6"/>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93AFA3E9-F061-73A1-C96B-5CAED1E88A55}"/>
              </a:ext>
            </a:extLst>
          </p:cNvPr>
          <p:cNvPicPr>
            <a:picLocks noChangeAspect="1"/>
          </p:cNvPicPr>
          <p:nvPr/>
        </p:nvPicPr>
        <p:blipFill>
          <a:blip r:embed="rId7"/>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TextBox 11">
            <a:extLst>
              <a:ext uri="{FF2B5EF4-FFF2-40B4-BE49-F238E27FC236}">
                <a16:creationId xmlns:a16="http://schemas.microsoft.com/office/drawing/2014/main" id="{E623D883-148E-BA23-3E51-1028D895331D}"/>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13" name="Right Brace 12">
            <a:extLst>
              <a:ext uri="{FF2B5EF4-FFF2-40B4-BE49-F238E27FC236}">
                <a16:creationId xmlns:a16="http://schemas.microsoft.com/office/drawing/2014/main" id="{650472E2-F38C-D354-29CB-38F31D2E37DD}"/>
              </a:ext>
            </a:extLst>
          </p:cNvPr>
          <p:cNvSpPr/>
          <p:nvPr/>
        </p:nvSpPr>
        <p:spPr>
          <a:xfrm rot="5400000">
            <a:off x="8849820" y="927811"/>
            <a:ext cx="355600" cy="2654226"/>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9C51632-F993-95F9-246E-8775B269C7CC}"/>
              </a:ext>
            </a:extLst>
          </p:cNvPr>
          <p:cNvCxnSpPr>
            <a:cxnSpLocks/>
            <a:stCxn id="13" idx="1"/>
          </p:cNvCxnSpPr>
          <p:nvPr/>
        </p:nvCxnSpPr>
        <p:spPr>
          <a:xfrm flipH="1">
            <a:off x="7697255" y="2432724"/>
            <a:ext cx="223606"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145D2BF5-BDD0-ED22-42B3-D589E349CA8E}"/>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sp>
        <p:nvSpPr>
          <p:cNvPr id="16" name="Right Brace 15">
            <a:extLst>
              <a:ext uri="{FF2B5EF4-FFF2-40B4-BE49-F238E27FC236}">
                <a16:creationId xmlns:a16="http://schemas.microsoft.com/office/drawing/2014/main" id="{0535EA5A-A91D-07DC-3616-81C336D5C578}"/>
              </a:ext>
            </a:extLst>
          </p:cNvPr>
          <p:cNvSpPr/>
          <p:nvPr/>
        </p:nvSpPr>
        <p:spPr>
          <a:xfrm rot="5400000">
            <a:off x="8028309" y="1842680"/>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4376538-7BFC-680F-913A-818543F8B03C}"/>
              </a:ext>
            </a:extLst>
          </p:cNvPr>
          <p:cNvCxnSpPr>
            <a:cxnSpLocks/>
            <a:stCxn id="16" idx="1"/>
          </p:cNvCxnSpPr>
          <p:nvPr/>
        </p:nvCxnSpPr>
        <p:spPr>
          <a:xfrm>
            <a:off x="8334844" y="2534419"/>
            <a:ext cx="223606" cy="222384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21B27506-0F1F-7DB9-AAD1-4B8F5CE26B9C}"/>
              </a:ext>
            </a:extLst>
          </p:cNvPr>
          <p:cNvSpPr txBox="1"/>
          <p:nvPr/>
        </p:nvSpPr>
        <p:spPr>
          <a:xfrm>
            <a:off x="8382602" y="3525479"/>
            <a:ext cx="1116011" cy="307777"/>
          </a:xfrm>
          <a:prstGeom prst="rect">
            <a:avLst/>
          </a:prstGeom>
          <a:noFill/>
        </p:spPr>
        <p:txBody>
          <a:bodyPr wrap="none" rtlCol="0">
            <a:spAutoFit/>
          </a:bodyPr>
          <a:lstStyle/>
          <a:p>
            <a:r>
              <a:rPr lang="en-US" sz="1400" dirty="0">
                <a:solidFill>
                  <a:schemeClr val="accent6"/>
                </a:solidFill>
              </a:rPr>
              <a:t>arguments</a:t>
            </a:r>
          </a:p>
        </p:txBody>
      </p:sp>
      <p:sp>
        <p:nvSpPr>
          <p:cNvPr id="19" name="Right Brace 18">
            <a:extLst>
              <a:ext uri="{FF2B5EF4-FFF2-40B4-BE49-F238E27FC236}">
                <a16:creationId xmlns:a16="http://schemas.microsoft.com/office/drawing/2014/main" id="{892A0523-D266-FE0B-7565-80C87370907C}"/>
              </a:ext>
            </a:extLst>
          </p:cNvPr>
          <p:cNvSpPr/>
          <p:nvPr/>
        </p:nvSpPr>
        <p:spPr>
          <a:xfrm rot="5400000">
            <a:off x="9490361" y="1650485"/>
            <a:ext cx="455186" cy="1273558"/>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8C1AEAE-8DE9-C4EB-77E3-AD402EA90544}"/>
              </a:ext>
            </a:extLst>
          </p:cNvPr>
          <p:cNvCxnSpPr>
            <a:cxnSpLocks/>
            <a:stCxn id="19" idx="1"/>
          </p:cNvCxnSpPr>
          <p:nvPr/>
        </p:nvCxnSpPr>
        <p:spPr>
          <a:xfrm>
            <a:off x="9826257" y="2514857"/>
            <a:ext cx="1067792" cy="2223848"/>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ECBF08-B7F3-D1D5-C549-8A3A0D1B08B0}"/>
              </a:ext>
            </a:extLst>
          </p:cNvPr>
          <p:cNvSpPr txBox="1"/>
          <p:nvPr/>
        </p:nvSpPr>
        <p:spPr>
          <a:xfrm>
            <a:off x="10424313" y="3310036"/>
            <a:ext cx="957289" cy="523220"/>
          </a:xfrm>
          <a:prstGeom prst="rect">
            <a:avLst/>
          </a:prstGeom>
          <a:noFill/>
        </p:spPr>
        <p:txBody>
          <a:bodyPr wrap="square" rtlCol="0">
            <a:spAutoFit/>
          </a:bodyPr>
          <a:lstStyle/>
          <a:p>
            <a:r>
              <a:rPr lang="en-US" sz="1400" dirty="0">
                <a:solidFill>
                  <a:srgbClr val="0070C0"/>
                </a:solidFill>
              </a:rPr>
              <a:t>function body</a:t>
            </a:r>
          </a:p>
        </p:txBody>
      </p:sp>
      <p:sp>
        <p:nvSpPr>
          <p:cNvPr id="29" name="Free-form: Shape 28">
            <a:extLst>
              <a:ext uri="{FF2B5EF4-FFF2-40B4-BE49-F238E27FC236}">
                <a16:creationId xmlns:a16="http://schemas.microsoft.com/office/drawing/2014/main" id="{15415F3C-6ED0-703B-5004-CD082D4DDFFC}"/>
              </a:ext>
            </a:extLst>
          </p:cNvPr>
          <p:cNvSpPr/>
          <p:nvPr/>
        </p:nvSpPr>
        <p:spPr>
          <a:xfrm>
            <a:off x="2328333" y="2994853"/>
            <a:ext cx="8144934" cy="2769072"/>
          </a:xfrm>
          <a:custGeom>
            <a:avLst/>
            <a:gdLst>
              <a:gd name="connsiteX0" fmla="*/ 8144934 w 8144934"/>
              <a:gd name="connsiteY0" fmla="*/ 2034347 h 2769072"/>
              <a:gd name="connsiteX1" fmla="*/ 7975600 w 8144934"/>
              <a:gd name="connsiteY1" fmla="*/ 2406880 h 2769072"/>
              <a:gd name="connsiteX2" fmla="*/ 7230534 w 8144934"/>
              <a:gd name="connsiteY2" fmla="*/ 2652414 h 2769072"/>
              <a:gd name="connsiteX3" fmla="*/ 5935134 w 8144934"/>
              <a:gd name="connsiteY3" fmla="*/ 2762480 h 2769072"/>
              <a:gd name="connsiteX4" fmla="*/ 4893734 w 8144934"/>
              <a:gd name="connsiteY4" fmla="*/ 2728614 h 2769072"/>
              <a:gd name="connsiteX5" fmla="*/ 3708400 w 8144934"/>
              <a:gd name="connsiteY5" fmla="*/ 2500014 h 2769072"/>
              <a:gd name="connsiteX6" fmla="*/ 3369734 w 8144934"/>
              <a:gd name="connsiteY6" fmla="*/ 2110547 h 2769072"/>
              <a:gd name="connsiteX7" fmla="*/ 3022600 w 8144934"/>
              <a:gd name="connsiteY7" fmla="*/ 1433214 h 2769072"/>
              <a:gd name="connsiteX8" fmla="*/ 2396067 w 8144934"/>
              <a:gd name="connsiteY8" fmla="*/ 1119947 h 2769072"/>
              <a:gd name="connsiteX9" fmla="*/ 2294467 w 8144934"/>
              <a:gd name="connsiteY9" fmla="*/ 764347 h 2769072"/>
              <a:gd name="connsiteX10" fmla="*/ 2362200 w 8144934"/>
              <a:gd name="connsiteY10" fmla="*/ 256347 h 2769072"/>
              <a:gd name="connsiteX11" fmla="*/ 2116667 w 8144934"/>
              <a:gd name="connsiteY11" fmla="*/ 36214 h 2769072"/>
              <a:gd name="connsiteX12" fmla="*/ 1651000 w 8144934"/>
              <a:gd name="connsiteY12" fmla="*/ 10814 h 2769072"/>
              <a:gd name="connsiteX13" fmla="*/ 1286934 w 8144934"/>
              <a:gd name="connsiteY13" fmla="*/ 146280 h 2769072"/>
              <a:gd name="connsiteX14" fmla="*/ 965200 w 8144934"/>
              <a:gd name="connsiteY14" fmla="*/ 264814 h 2769072"/>
              <a:gd name="connsiteX15" fmla="*/ 770467 w 8144934"/>
              <a:gd name="connsiteY15" fmla="*/ 290214 h 2769072"/>
              <a:gd name="connsiteX16" fmla="*/ 643467 w 8144934"/>
              <a:gd name="connsiteY16" fmla="*/ 298680 h 2769072"/>
              <a:gd name="connsiteX17" fmla="*/ 254000 w 8144934"/>
              <a:gd name="connsiteY17" fmla="*/ 298680 h 2769072"/>
              <a:gd name="connsiteX18" fmla="*/ 160867 w 8144934"/>
              <a:gd name="connsiteY18" fmla="*/ 281747 h 2769072"/>
              <a:gd name="connsiteX19" fmla="*/ 0 w 8144934"/>
              <a:gd name="connsiteY19" fmla="*/ 425680 h 27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4934" h="2769072">
                <a:moveTo>
                  <a:pt x="8144934" y="2034347"/>
                </a:moveTo>
                <a:cubicBezTo>
                  <a:pt x="8136467" y="2169108"/>
                  <a:pt x="8128000" y="2303869"/>
                  <a:pt x="7975600" y="2406880"/>
                </a:cubicBezTo>
                <a:cubicBezTo>
                  <a:pt x="7823200" y="2509891"/>
                  <a:pt x="7570612" y="2593147"/>
                  <a:pt x="7230534" y="2652414"/>
                </a:cubicBezTo>
                <a:cubicBezTo>
                  <a:pt x="6890456" y="2711681"/>
                  <a:pt x="6324601" y="2749780"/>
                  <a:pt x="5935134" y="2762480"/>
                </a:cubicBezTo>
                <a:cubicBezTo>
                  <a:pt x="5545667" y="2775180"/>
                  <a:pt x="5264856" y="2772358"/>
                  <a:pt x="4893734" y="2728614"/>
                </a:cubicBezTo>
                <a:cubicBezTo>
                  <a:pt x="4522612" y="2684870"/>
                  <a:pt x="3962400" y="2603025"/>
                  <a:pt x="3708400" y="2500014"/>
                </a:cubicBezTo>
                <a:cubicBezTo>
                  <a:pt x="3454400" y="2397003"/>
                  <a:pt x="3484034" y="2288347"/>
                  <a:pt x="3369734" y="2110547"/>
                </a:cubicBezTo>
                <a:cubicBezTo>
                  <a:pt x="3255434" y="1932747"/>
                  <a:pt x="3184878" y="1598314"/>
                  <a:pt x="3022600" y="1433214"/>
                </a:cubicBezTo>
                <a:cubicBezTo>
                  <a:pt x="2860322" y="1268114"/>
                  <a:pt x="2517422" y="1231425"/>
                  <a:pt x="2396067" y="1119947"/>
                </a:cubicBezTo>
                <a:cubicBezTo>
                  <a:pt x="2274712" y="1008469"/>
                  <a:pt x="2300111" y="908280"/>
                  <a:pt x="2294467" y="764347"/>
                </a:cubicBezTo>
                <a:cubicBezTo>
                  <a:pt x="2288823" y="620414"/>
                  <a:pt x="2391833" y="377702"/>
                  <a:pt x="2362200" y="256347"/>
                </a:cubicBezTo>
                <a:cubicBezTo>
                  <a:pt x="2332567" y="134992"/>
                  <a:pt x="2235200" y="77136"/>
                  <a:pt x="2116667" y="36214"/>
                </a:cubicBezTo>
                <a:cubicBezTo>
                  <a:pt x="1998134" y="-4708"/>
                  <a:pt x="1789289" y="-7530"/>
                  <a:pt x="1651000" y="10814"/>
                </a:cubicBezTo>
                <a:cubicBezTo>
                  <a:pt x="1512711" y="29158"/>
                  <a:pt x="1286934" y="146280"/>
                  <a:pt x="1286934" y="146280"/>
                </a:cubicBezTo>
                <a:cubicBezTo>
                  <a:pt x="1172634" y="188613"/>
                  <a:pt x="1051278" y="240825"/>
                  <a:pt x="965200" y="264814"/>
                </a:cubicBezTo>
                <a:cubicBezTo>
                  <a:pt x="879122" y="288803"/>
                  <a:pt x="824089" y="284570"/>
                  <a:pt x="770467" y="290214"/>
                </a:cubicBezTo>
                <a:cubicBezTo>
                  <a:pt x="716845" y="295858"/>
                  <a:pt x="729545" y="297269"/>
                  <a:pt x="643467" y="298680"/>
                </a:cubicBezTo>
                <a:cubicBezTo>
                  <a:pt x="557389" y="300091"/>
                  <a:pt x="334433" y="301502"/>
                  <a:pt x="254000" y="298680"/>
                </a:cubicBezTo>
                <a:cubicBezTo>
                  <a:pt x="173567" y="295858"/>
                  <a:pt x="203200" y="260580"/>
                  <a:pt x="160867" y="281747"/>
                </a:cubicBezTo>
                <a:cubicBezTo>
                  <a:pt x="118534" y="302914"/>
                  <a:pt x="59267" y="364297"/>
                  <a:pt x="0" y="425680"/>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286CE536-FD57-B89D-4DD8-BC77A3244CBE}"/>
              </a:ext>
            </a:extLst>
          </p:cNvPr>
          <p:cNvSpPr/>
          <p:nvPr/>
        </p:nvSpPr>
        <p:spPr>
          <a:xfrm>
            <a:off x="2252133" y="1627181"/>
            <a:ext cx="6993467" cy="1759486"/>
          </a:xfrm>
          <a:custGeom>
            <a:avLst/>
            <a:gdLst>
              <a:gd name="connsiteX0" fmla="*/ 6993467 w 6993467"/>
              <a:gd name="connsiteY0" fmla="*/ 328619 h 1759486"/>
              <a:gd name="connsiteX1" fmla="*/ 6798734 w 6993467"/>
              <a:gd name="connsiteY1" fmla="*/ 142352 h 1759486"/>
              <a:gd name="connsiteX2" fmla="*/ 6324600 w 6993467"/>
              <a:gd name="connsiteY2" fmla="*/ 15352 h 1759486"/>
              <a:gd name="connsiteX3" fmla="*/ 5647267 w 6993467"/>
              <a:gd name="connsiteY3" fmla="*/ 6886 h 1759486"/>
              <a:gd name="connsiteX4" fmla="*/ 4876800 w 6993467"/>
              <a:gd name="connsiteY4" fmla="*/ 57686 h 1759486"/>
              <a:gd name="connsiteX5" fmla="*/ 3962400 w 6993467"/>
              <a:gd name="connsiteY5" fmla="*/ 83086 h 1759486"/>
              <a:gd name="connsiteX6" fmla="*/ 3141134 w 6993467"/>
              <a:gd name="connsiteY6" fmla="*/ 83086 h 1759486"/>
              <a:gd name="connsiteX7" fmla="*/ 2463800 w 6993467"/>
              <a:gd name="connsiteY7" fmla="*/ 243952 h 1759486"/>
              <a:gd name="connsiteX8" fmla="*/ 1905000 w 6993467"/>
              <a:gd name="connsiteY8" fmla="*/ 235486 h 1759486"/>
              <a:gd name="connsiteX9" fmla="*/ 1600200 w 6993467"/>
              <a:gd name="connsiteY9" fmla="*/ 320152 h 1759486"/>
              <a:gd name="connsiteX10" fmla="*/ 1270000 w 6993467"/>
              <a:gd name="connsiteY10" fmla="*/ 548752 h 1759486"/>
              <a:gd name="connsiteX11" fmla="*/ 1092200 w 6993467"/>
              <a:gd name="connsiteY11" fmla="*/ 946686 h 1759486"/>
              <a:gd name="connsiteX12" fmla="*/ 990600 w 6993467"/>
              <a:gd name="connsiteY12" fmla="*/ 1175286 h 1759486"/>
              <a:gd name="connsiteX13" fmla="*/ 465667 w 6993467"/>
              <a:gd name="connsiteY13" fmla="*/ 1226086 h 1759486"/>
              <a:gd name="connsiteX14" fmla="*/ 254000 w 6993467"/>
              <a:gd name="connsiteY14" fmla="*/ 1259952 h 1759486"/>
              <a:gd name="connsiteX15" fmla="*/ 135467 w 6993467"/>
              <a:gd name="connsiteY15" fmla="*/ 1378486 h 1759486"/>
              <a:gd name="connsiteX16" fmla="*/ 0 w 6993467"/>
              <a:gd name="connsiteY16" fmla="*/ 1759486 h 17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93467" h="1759486">
                <a:moveTo>
                  <a:pt x="6993467" y="328619"/>
                </a:moveTo>
                <a:cubicBezTo>
                  <a:pt x="6951839" y="261591"/>
                  <a:pt x="6910212" y="194563"/>
                  <a:pt x="6798734" y="142352"/>
                </a:cubicBezTo>
                <a:cubicBezTo>
                  <a:pt x="6687256" y="90141"/>
                  <a:pt x="6516511" y="37930"/>
                  <a:pt x="6324600" y="15352"/>
                </a:cubicBezTo>
                <a:cubicBezTo>
                  <a:pt x="6132689" y="-7226"/>
                  <a:pt x="5888567" y="-170"/>
                  <a:pt x="5647267" y="6886"/>
                </a:cubicBezTo>
                <a:cubicBezTo>
                  <a:pt x="5405967" y="13942"/>
                  <a:pt x="5157611" y="44986"/>
                  <a:pt x="4876800" y="57686"/>
                </a:cubicBezTo>
                <a:cubicBezTo>
                  <a:pt x="4595989" y="70386"/>
                  <a:pt x="4251678" y="78853"/>
                  <a:pt x="3962400" y="83086"/>
                </a:cubicBezTo>
                <a:cubicBezTo>
                  <a:pt x="3673122" y="87319"/>
                  <a:pt x="3390901" y="56275"/>
                  <a:pt x="3141134" y="83086"/>
                </a:cubicBezTo>
                <a:cubicBezTo>
                  <a:pt x="2891367" y="109897"/>
                  <a:pt x="2669822" y="218552"/>
                  <a:pt x="2463800" y="243952"/>
                </a:cubicBezTo>
                <a:cubicBezTo>
                  <a:pt x="2257778" y="269352"/>
                  <a:pt x="2048933" y="222786"/>
                  <a:pt x="1905000" y="235486"/>
                </a:cubicBezTo>
                <a:cubicBezTo>
                  <a:pt x="1761067" y="248186"/>
                  <a:pt x="1706033" y="267941"/>
                  <a:pt x="1600200" y="320152"/>
                </a:cubicBezTo>
                <a:cubicBezTo>
                  <a:pt x="1494367" y="372363"/>
                  <a:pt x="1354667" y="444330"/>
                  <a:pt x="1270000" y="548752"/>
                </a:cubicBezTo>
                <a:cubicBezTo>
                  <a:pt x="1185333" y="653174"/>
                  <a:pt x="1092200" y="946686"/>
                  <a:pt x="1092200" y="946686"/>
                </a:cubicBezTo>
                <a:cubicBezTo>
                  <a:pt x="1045633" y="1051108"/>
                  <a:pt x="1095022" y="1128719"/>
                  <a:pt x="990600" y="1175286"/>
                </a:cubicBezTo>
                <a:cubicBezTo>
                  <a:pt x="886178" y="1221853"/>
                  <a:pt x="588434" y="1211975"/>
                  <a:pt x="465667" y="1226086"/>
                </a:cubicBezTo>
                <a:cubicBezTo>
                  <a:pt x="342900" y="1240197"/>
                  <a:pt x="309033" y="1234552"/>
                  <a:pt x="254000" y="1259952"/>
                </a:cubicBezTo>
                <a:cubicBezTo>
                  <a:pt x="198967" y="1285352"/>
                  <a:pt x="177800" y="1295230"/>
                  <a:pt x="135467" y="1378486"/>
                </a:cubicBezTo>
                <a:cubicBezTo>
                  <a:pt x="93134" y="1461742"/>
                  <a:pt x="46567" y="1610614"/>
                  <a:pt x="0" y="1759486"/>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9218" name="Picture 2" descr="Spaghetti - Lilly's Fresh Pasta">
            <a:extLst>
              <a:ext uri="{FF2B5EF4-FFF2-40B4-BE49-F238E27FC236}">
                <a16:creationId xmlns:a16="http://schemas.microsoft.com/office/drawing/2014/main" id="{A887810C-53E7-6F7B-4F81-FE4552E27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333" y="1113646"/>
            <a:ext cx="6770341" cy="4807511"/>
          </a:xfrm>
          <a:prstGeom prst="rect">
            <a:avLst/>
          </a:prstGeom>
          <a:noFill/>
          <a:extLst>
            <a:ext uri="{909E8E84-426E-40DD-AFC4-6F175D3DCCD1}">
              <a14:hiddenFill xmlns:a14="http://schemas.microsoft.com/office/drawing/2010/main">
                <a:solidFill>
                  <a:srgbClr val="FFFFFF"/>
                </a:solidFill>
              </a14:hiddenFill>
            </a:ext>
          </a:extLst>
        </p:spPr>
      </p:pic>
      <p:pic>
        <p:nvPicPr>
          <p:cNvPr id="31" name="Eminem  Moms Spaghetti-[AudioTrimmer.com]">
            <a:hlinkClick r:id="" action="ppaction://media"/>
            <a:extLst>
              <a:ext uri="{FF2B5EF4-FFF2-40B4-BE49-F238E27FC236}">
                <a16:creationId xmlns:a16="http://schemas.microsoft.com/office/drawing/2014/main" id="{E09D2A26-6AE1-E6DB-6163-1D40353CCC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85675" y="7635875"/>
            <a:ext cx="406400" cy="406400"/>
          </a:xfrm>
          <a:prstGeom prst="rect">
            <a:avLst/>
          </a:prstGeom>
        </p:spPr>
      </p:pic>
    </p:spTree>
    <p:extLst>
      <p:ext uri="{BB962C8B-B14F-4D97-AF65-F5344CB8AC3E}">
        <p14:creationId xmlns:p14="http://schemas.microsoft.com/office/powerpoint/2010/main" val="17482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218"/>
                                        </p:tgtEl>
                                        <p:attrNameLst>
                                          <p:attrName>style.visibility</p:attrName>
                                        </p:attrNameLst>
                                      </p:cBhvr>
                                      <p:to>
                                        <p:strVal val="visible"/>
                                      </p:to>
                                    </p:set>
                                    <p:animEffect transition="in" filter="fade">
                                      <p:cBhvr>
                                        <p:cTn id="70" dur="2000"/>
                                        <p:tgtEl>
                                          <p:spTgt spid="9218"/>
                                        </p:tgtEl>
                                      </p:cBhvr>
                                    </p:animEffect>
                                  </p:childTnLst>
                                </p:cTn>
                              </p:par>
                              <p:par>
                                <p:cTn id="71" presetID="1" presetClass="mediacall" presetSubtype="0" fill="hold" nodeType="withEffect">
                                  <p:stCondLst>
                                    <p:cond delay="0"/>
                                  </p:stCondLst>
                                  <p:childTnLst>
                                    <p:cmd type="call" cmd="playFrom(0.0)">
                                      <p:cBhvr>
                                        <p:cTn id="72"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4694" numSld="3">
                <p:cTn id="73" fill="hold" display="0">
                  <p:stCondLst>
                    <p:cond delay="indefinite"/>
                  </p:stCondLst>
                  <p:endCondLst>
                    <p:cond evt="onStopAudio" delay="0">
                      <p:tgtEl>
                        <p:sldTgt/>
                      </p:tgtEl>
                    </p:cond>
                  </p:endCondLst>
                </p:cTn>
                <p:tgtEl>
                  <p:spTgt spid="31"/>
                </p:tgtEl>
              </p:cMediaNode>
            </p:audio>
          </p:childTnLst>
        </p:cTn>
      </p:par>
    </p:tnLst>
    <p:bldLst>
      <p:bldP spid="4" grpId="0"/>
      <p:bldP spid="12" grpId="0"/>
      <p:bldP spid="13" grpId="0" animBg="1"/>
      <p:bldP spid="15" grpId="0"/>
      <p:bldP spid="16" grpId="0" animBg="1"/>
      <p:bldP spid="18" grpId="0"/>
      <p:bldP spid="19" grpId="0" animBg="1"/>
      <p:bldP spid="21" grpId="0"/>
      <p:bldP spid="29" grpId="0" animBg="1"/>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ancing GIFs - Find &amp; Share on GIPHY">
            <a:extLst>
              <a:ext uri="{FF2B5EF4-FFF2-40B4-BE49-F238E27FC236}">
                <a16:creationId xmlns:a16="http://schemas.microsoft.com/office/drawing/2014/main" id="{A8F0AB3E-5396-6305-BE8D-70ED4F23F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418571"/>
            <a:ext cx="2709070" cy="32644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id Dancing GIFs - Get the best GIF on GIPHY">
            <a:extLst>
              <a:ext uri="{FF2B5EF4-FFF2-40B4-BE49-F238E27FC236}">
                <a16:creationId xmlns:a16="http://schemas.microsoft.com/office/drawing/2014/main" id="{3E2BB3C6-13C8-21EE-6A29-3529A0217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18571"/>
            <a:ext cx="4175752" cy="312790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ancing Cat GIFs | Tenor">
            <a:extLst>
              <a:ext uri="{FF2B5EF4-FFF2-40B4-BE49-F238E27FC236}">
                <a16:creationId xmlns:a16="http://schemas.microsoft.com/office/drawing/2014/main" id="{2E3A0F4C-151D-2EE4-268E-10E92565C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691" y="3032654"/>
            <a:ext cx="3316988" cy="2970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paghetti - Lilly's Fresh Pasta">
            <a:extLst>
              <a:ext uri="{FF2B5EF4-FFF2-40B4-BE49-F238E27FC236}">
                <a16:creationId xmlns:a16="http://schemas.microsoft.com/office/drawing/2014/main" id="{8A411962-A0A8-6CFA-3492-FAADC5AE8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3092"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paghetti - Lilly's Fresh Pasta">
            <a:extLst>
              <a:ext uri="{FF2B5EF4-FFF2-40B4-BE49-F238E27FC236}">
                <a16:creationId xmlns:a16="http://schemas.microsoft.com/office/drawing/2014/main" id="{4184099C-AD27-77C2-63E5-8C24DCC40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547" y="6315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aghetti - Lilly's Fresh Pasta">
            <a:extLst>
              <a:ext uri="{FF2B5EF4-FFF2-40B4-BE49-F238E27FC236}">
                <a16:creationId xmlns:a16="http://schemas.microsoft.com/office/drawing/2014/main" id="{A8670591-93CB-024C-9D17-2ECBD69B0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58"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par>
                                <p:cTn id="11" presetID="10"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8" presetClass="emph" presetSubtype="0" repeatCount="3000" fill="hold" nodeType="withEffect">
                                  <p:stCondLst>
                                    <p:cond delay="0"/>
                                  </p:stCondLst>
                                  <p:childTnLst>
                                    <p:animRot by="21600000">
                                      <p:cBhvr>
                                        <p:cTn id="24" dur="4000" fill="hold"/>
                                        <p:tgtEl>
                                          <p:spTgt spid="11266"/>
                                        </p:tgtEl>
                                        <p:attrNameLst>
                                          <p:attrName>r</p:attrName>
                                        </p:attrNameLst>
                                      </p:cBhvr>
                                    </p:animRot>
                                  </p:childTnLst>
                                </p:cTn>
                              </p:par>
                              <p:par>
                                <p:cTn id="25" presetID="8" presetClass="emph" presetSubtype="0" repeatCount="3000" fill="hold" nodeType="withEffect">
                                  <p:stCondLst>
                                    <p:cond delay="0"/>
                                  </p:stCondLst>
                                  <p:childTnLst>
                                    <p:animRot by="21600000">
                                      <p:cBhvr>
                                        <p:cTn id="26" dur="4000" fill="hold"/>
                                        <p:tgtEl>
                                          <p:spTgt spid="11270"/>
                                        </p:tgtEl>
                                        <p:attrNameLst>
                                          <p:attrName>r</p:attrName>
                                        </p:attrNameLst>
                                      </p:cBhvr>
                                    </p:animRot>
                                  </p:childTnLst>
                                </p:cTn>
                              </p:par>
                              <p:par>
                                <p:cTn id="27" presetID="8" presetClass="emph" presetSubtype="0" repeatCount="3000" fill="hold" nodeType="withEffect">
                                  <p:stCondLst>
                                    <p:cond delay="0"/>
                                  </p:stCondLst>
                                  <p:childTnLst>
                                    <p:animRot by="21600000">
                                      <p:cBhvr>
                                        <p:cTn id="28" dur="4000" fill="hold"/>
                                        <p:tgtEl>
                                          <p:spTgt spid="11268"/>
                                        </p:tgtEl>
                                        <p:attrNameLst>
                                          <p:attrName>r</p:attrName>
                                        </p:attrNameLst>
                                      </p:cBhvr>
                                    </p:animRot>
                                  </p:childTnLst>
                                </p:cTn>
                              </p:par>
                              <p:par>
                                <p:cTn id="29" presetID="8" presetClass="emph" presetSubtype="0" repeatCount="3000" fill="hold" nodeType="withEffect">
                                  <p:stCondLst>
                                    <p:cond delay="0"/>
                                  </p:stCondLst>
                                  <p:childTnLst>
                                    <p:animRot by="-21600000">
                                      <p:cBhvr>
                                        <p:cTn id="30" dur="4000" fill="hold"/>
                                        <p:tgtEl>
                                          <p:spTgt spid="5"/>
                                        </p:tgtEl>
                                        <p:attrNameLst>
                                          <p:attrName>r</p:attrName>
                                        </p:attrNameLst>
                                      </p:cBhvr>
                                    </p:animRot>
                                  </p:childTnLst>
                                </p:cTn>
                              </p:par>
                              <p:par>
                                <p:cTn id="31" presetID="8" presetClass="emph" presetSubtype="0" repeatCount="3000" fill="hold" nodeType="withEffect">
                                  <p:stCondLst>
                                    <p:cond delay="0"/>
                                  </p:stCondLst>
                                  <p:childTnLst>
                                    <p:animRot by="-21600000">
                                      <p:cBhvr>
                                        <p:cTn id="32" dur="4000" fill="hold"/>
                                        <p:tgtEl>
                                          <p:spTgt spid="6"/>
                                        </p:tgtEl>
                                        <p:attrNameLst>
                                          <p:attrName>r</p:attrName>
                                        </p:attrNameLst>
                                      </p:cBhvr>
                                    </p:animRot>
                                  </p:childTnLst>
                                </p:cTn>
                              </p:par>
                              <p:par>
                                <p:cTn id="33" presetID="8" presetClass="emph" presetSubtype="0" repeatCount="3000" fill="hold" nodeType="withEffect">
                                  <p:stCondLst>
                                    <p:cond delay="0"/>
                                  </p:stCondLst>
                                  <p:childTnLst>
                                    <p:animRot by="-21600000">
                                      <p:cBhvr>
                                        <p:cTn id="34" dur="4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AB25832-E063-961B-6099-A309C0AB8C99}"/>
              </a:ext>
            </a:extLst>
          </p:cNvPr>
          <p:cNvPicPr>
            <a:picLocks noChangeAspect="1"/>
          </p:cNvPicPr>
          <p:nvPr/>
        </p:nvPicPr>
        <p:blipFill>
          <a:blip r:embed="rId2"/>
          <a:stretch>
            <a:fillRect/>
          </a:stretch>
        </p:blipFill>
        <p:spPr>
          <a:xfrm>
            <a:off x="239436" y="1901627"/>
            <a:ext cx="11526859"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C251ECD0-56D6-A806-525D-76634187F33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9F8B53EE-DEF6-3C92-7B15-05442A57E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B5EA0-D1C5-5CED-675B-1A2A07531188}"/>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5: Lambda, direct method reference</a:t>
            </a:r>
          </a:p>
        </p:txBody>
      </p:sp>
      <p:pic>
        <p:nvPicPr>
          <p:cNvPr id="6" name="Picture 5">
            <a:extLst>
              <a:ext uri="{FF2B5EF4-FFF2-40B4-BE49-F238E27FC236}">
                <a16:creationId xmlns:a16="http://schemas.microsoft.com/office/drawing/2014/main" id="{3A731209-0DC5-E852-EBFF-24AB51113C60}"/>
              </a:ext>
            </a:extLst>
          </p:cNvPr>
          <p:cNvPicPr>
            <a:picLocks noChangeAspect="1"/>
          </p:cNvPicPr>
          <p:nvPr/>
        </p:nvPicPr>
        <p:blipFill>
          <a:blip r:embed="rId4"/>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25DFFF07-2146-FC72-F4F5-7C89B541D8B4}"/>
              </a:ext>
            </a:extLst>
          </p:cNvPr>
          <p:cNvPicPr>
            <a:picLocks noChangeAspect="1"/>
          </p:cNvPicPr>
          <p:nvPr/>
        </p:nvPicPr>
        <p:blipFill>
          <a:blip r:embed="rId5"/>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7830F4CE-7794-F936-3CDE-12DA3926E4D9}"/>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9" name="Right Brace 8">
            <a:extLst>
              <a:ext uri="{FF2B5EF4-FFF2-40B4-BE49-F238E27FC236}">
                <a16:creationId xmlns:a16="http://schemas.microsoft.com/office/drawing/2014/main" id="{82B7EF44-16C4-377E-BA97-1731068E62F9}"/>
              </a:ext>
            </a:extLst>
          </p:cNvPr>
          <p:cNvSpPr/>
          <p:nvPr/>
        </p:nvSpPr>
        <p:spPr>
          <a:xfrm rot="5400000">
            <a:off x="8642387" y="1135244"/>
            <a:ext cx="355600" cy="2239360"/>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3D6921F-CADD-346F-08CB-EED26BE22CB7}"/>
              </a:ext>
            </a:extLst>
          </p:cNvPr>
          <p:cNvCxnSpPr>
            <a:cxnSpLocks/>
            <a:stCxn id="9" idx="1"/>
          </p:cNvCxnSpPr>
          <p:nvPr/>
        </p:nvCxnSpPr>
        <p:spPr>
          <a:xfrm flipH="1">
            <a:off x="7697255" y="2432724"/>
            <a:ext cx="189164"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71229CA-1093-9B29-ABAA-8833282D6AD9}"/>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pic>
        <p:nvPicPr>
          <p:cNvPr id="23" name="Picture 22">
            <a:extLst>
              <a:ext uri="{FF2B5EF4-FFF2-40B4-BE49-F238E27FC236}">
                <a16:creationId xmlns:a16="http://schemas.microsoft.com/office/drawing/2014/main" id="{AABB50F9-5474-6482-C56B-EDE11E3171E5}"/>
              </a:ext>
            </a:extLst>
          </p:cNvPr>
          <p:cNvPicPr>
            <a:picLocks noChangeAspect="1"/>
          </p:cNvPicPr>
          <p:nvPr/>
        </p:nvPicPr>
        <p:blipFill rotWithShape="1">
          <a:blip r:embed="rId6"/>
          <a:srcRect l="63719" r="12008" b="55902"/>
          <a:stretch/>
        </p:blipFill>
        <p:spPr>
          <a:xfrm>
            <a:off x="8173498" y="3239526"/>
            <a:ext cx="2959381" cy="2829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4" name="Right Brace 23">
            <a:extLst>
              <a:ext uri="{FF2B5EF4-FFF2-40B4-BE49-F238E27FC236}">
                <a16:creationId xmlns:a16="http://schemas.microsoft.com/office/drawing/2014/main" id="{204036BF-12CB-75CC-BE4C-666EE772F2F6}"/>
              </a:ext>
            </a:extLst>
          </p:cNvPr>
          <p:cNvSpPr/>
          <p:nvPr/>
        </p:nvSpPr>
        <p:spPr>
          <a:xfrm rot="5400000">
            <a:off x="9058032" y="1777329"/>
            <a:ext cx="647791" cy="1115877"/>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314B74-9C8F-02FA-0523-881D817B7FD9}"/>
              </a:ext>
            </a:extLst>
          </p:cNvPr>
          <p:cNvCxnSpPr>
            <a:cxnSpLocks/>
            <a:stCxn id="24" idx="1"/>
          </p:cNvCxnSpPr>
          <p:nvPr/>
        </p:nvCxnSpPr>
        <p:spPr>
          <a:xfrm>
            <a:off x="9476822" y="2659163"/>
            <a:ext cx="0" cy="44667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109B7FC3-2E14-3984-F66D-7465E2E2239A}"/>
              </a:ext>
            </a:extLst>
          </p:cNvPr>
          <p:cNvSpPr txBox="1"/>
          <p:nvPr/>
        </p:nvSpPr>
        <p:spPr>
          <a:xfrm>
            <a:off x="9554439" y="2728609"/>
            <a:ext cx="2497268" cy="307777"/>
          </a:xfrm>
          <a:prstGeom prst="rect">
            <a:avLst/>
          </a:prstGeom>
          <a:noFill/>
        </p:spPr>
        <p:txBody>
          <a:bodyPr wrap="square" rtlCol="0">
            <a:spAutoFit/>
          </a:bodyPr>
          <a:lstStyle/>
          <a:p>
            <a:r>
              <a:rPr lang="en-US" sz="1400" dirty="0">
                <a:solidFill>
                  <a:schemeClr val="accent6"/>
                </a:solidFill>
              </a:rPr>
              <a:t>Is exactly the same as this</a:t>
            </a:r>
          </a:p>
        </p:txBody>
      </p:sp>
    </p:spTree>
    <p:extLst>
      <p:ext uri="{BB962C8B-B14F-4D97-AF65-F5344CB8AC3E}">
        <p14:creationId xmlns:p14="http://schemas.microsoft.com/office/powerpoint/2010/main" val="33916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animBg="1"/>
      <p:bldP spid="11" grpId="0"/>
      <p:bldP spid="24" grpId="0" animBg="1"/>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4B26-C54E-DA5B-3119-AF1A8B16A4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6FC2FBBA-CF18-9263-6EB7-07C9ED6A1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AE7DF4-8AB7-DA8E-6288-742047DB9726}"/>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6: Lambdas in Streams</a:t>
            </a:r>
          </a:p>
        </p:txBody>
      </p:sp>
      <p:pic>
        <p:nvPicPr>
          <p:cNvPr id="6" name="Picture 5">
            <a:extLst>
              <a:ext uri="{FF2B5EF4-FFF2-40B4-BE49-F238E27FC236}">
                <a16:creationId xmlns:a16="http://schemas.microsoft.com/office/drawing/2014/main" id="{FDDA12D9-8826-9E7F-9995-F5F0733B81C9}"/>
              </a:ext>
            </a:extLst>
          </p:cNvPr>
          <p:cNvPicPr>
            <a:picLocks noChangeAspect="1"/>
          </p:cNvPicPr>
          <p:nvPr/>
        </p:nvPicPr>
        <p:blipFill>
          <a:blip r:embed="rId3"/>
          <a:stretch>
            <a:fillRect/>
          </a:stretch>
        </p:blipFill>
        <p:spPr>
          <a:xfrm>
            <a:off x="0" y="1662723"/>
            <a:ext cx="12218340" cy="8386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ight Brace 6">
            <a:extLst>
              <a:ext uri="{FF2B5EF4-FFF2-40B4-BE49-F238E27FC236}">
                <a16:creationId xmlns:a16="http://schemas.microsoft.com/office/drawing/2014/main" id="{AFC48D27-62B6-61F8-B02A-84EA2218498F}"/>
              </a:ext>
            </a:extLst>
          </p:cNvPr>
          <p:cNvSpPr/>
          <p:nvPr/>
        </p:nvSpPr>
        <p:spPr>
          <a:xfrm rot="5400000">
            <a:off x="8209953" y="2065986"/>
            <a:ext cx="455494" cy="870731"/>
          </a:xfrm>
          <a:prstGeom prst="rightBrace">
            <a:avLst>
              <a:gd name="adj1" fmla="val 8333"/>
              <a:gd name="adj2" fmla="val 46358"/>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0B45F7-7835-1A67-57E2-689F6C4CA652}"/>
              </a:ext>
            </a:extLst>
          </p:cNvPr>
          <p:cNvCxnSpPr>
            <a:cxnSpLocks/>
            <a:stCxn id="7" idx="1"/>
          </p:cNvCxnSpPr>
          <p:nvPr/>
        </p:nvCxnSpPr>
        <p:spPr>
          <a:xfrm>
            <a:off x="8469413" y="2729099"/>
            <a:ext cx="0" cy="4790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2C2A76A1-F989-6AC8-DDDE-CA378908D3E1}"/>
              </a:ext>
            </a:extLst>
          </p:cNvPr>
          <p:cNvSpPr txBox="1"/>
          <p:nvPr/>
        </p:nvSpPr>
        <p:spPr>
          <a:xfrm>
            <a:off x="8469412" y="2793552"/>
            <a:ext cx="3748927" cy="307777"/>
          </a:xfrm>
          <a:prstGeom prst="rect">
            <a:avLst/>
          </a:prstGeom>
          <a:noFill/>
        </p:spPr>
        <p:txBody>
          <a:bodyPr wrap="square" rtlCol="0">
            <a:spAutoFit/>
          </a:bodyPr>
          <a:lstStyle/>
          <a:p>
            <a:r>
              <a:rPr lang="en-US" sz="1400" dirty="0">
                <a:solidFill>
                  <a:schemeClr val="accent6"/>
                </a:solidFill>
              </a:rPr>
              <a:t>Similar to this, but more general</a:t>
            </a:r>
          </a:p>
        </p:txBody>
      </p:sp>
      <p:pic>
        <p:nvPicPr>
          <p:cNvPr id="15" name="Picture 14">
            <a:extLst>
              <a:ext uri="{FF2B5EF4-FFF2-40B4-BE49-F238E27FC236}">
                <a16:creationId xmlns:a16="http://schemas.microsoft.com/office/drawing/2014/main" id="{40C09FAF-8F62-3CC2-EAD6-8712615D708E}"/>
              </a:ext>
            </a:extLst>
          </p:cNvPr>
          <p:cNvPicPr>
            <a:picLocks noChangeAspect="1"/>
          </p:cNvPicPr>
          <p:nvPr/>
        </p:nvPicPr>
        <p:blipFill>
          <a:blip r:embed="rId4"/>
          <a:stretch>
            <a:fillRect/>
          </a:stretch>
        </p:blipFill>
        <p:spPr>
          <a:xfrm>
            <a:off x="5409253" y="3272557"/>
            <a:ext cx="6782747"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7C31E8D6-9840-D717-AFFC-289D3D148CAF}"/>
              </a:ext>
            </a:extLst>
          </p:cNvPr>
          <p:cNvPicPr>
            <a:picLocks noChangeAspect="1"/>
          </p:cNvPicPr>
          <p:nvPr/>
        </p:nvPicPr>
        <p:blipFill>
          <a:blip r:embed="rId5"/>
          <a:stretch>
            <a:fillRect/>
          </a:stretch>
        </p:blipFill>
        <p:spPr>
          <a:xfrm>
            <a:off x="68665" y="3873119"/>
            <a:ext cx="5582429" cy="3238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4" name="Straight Arrow Connector 13">
            <a:extLst>
              <a:ext uri="{FF2B5EF4-FFF2-40B4-BE49-F238E27FC236}">
                <a16:creationId xmlns:a16="http://schemas.microsoft.com/office/drawing/2014/main" id="{091FD176-E1E2-8212-03D3-F45C6FC64FA9}"/>
              </a:ext>
            </a:extLst>
          </p:cNvPr>
          <p:cNvCxnSpPr/>
          <p:nvPr/>
        </p:nvCxnSpPr>
        <p:spPr>
          <a:xfrm flipV="1">
            <a:off x="9572625" y="1414463"/>
            <a:ext cx="121444" cy="31432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EED10210-E43A-FFE5-B037-5050D8637464}"/>
              </a:ext>
            </a:extLst>
          </p:cNvPr>
          <p:cNvSpPr txBox="1"/>
          <p:nvPr/>
        </p:nvSpPr>
        <p:spPr>
          <a:xfrm>
            <a:off x="8347678" y="1068155"/>
            <a:ext cx="3844322" cy="369332"/>
          </a:xfrm>
          <a:prstGeom prst="rect">
            <a:avLst/>
          </a:prstGeom>
          <a:noFill/>
        </p:spPr>
        <p:txBody>
          <a:bodyPr wrap="none" rtlCol="0">
            <a:spAutoFit/>
          </a:bodyPr>
          <a:lstStyle/>
          <a:p>
            <a:r>
              <a:rPr lang="en-US" dirty="0">
                <a:solidFill>
                  <a:schemeClr val="accent2"/>
                </a:solidFill>
              </a:rPr>
              <a:t>gets result of ‘reduce’ operation</a:t>
            </a:r>
          </a:p>
        </p:txBody>
      </p:sp>
      <p:pic>
        <p:nvPicPr>
          <p:cNvPr id="18" name="Picture 17">
            <a:extLst>
              <a:ext uri="{FF2B5EF4-FFF2-40B4-BE49-F238E27FC236}">
                <a16:creationId xmlns:a16="http://schemas.microsoft.com/office/drawing/2014/main" id="{39A6F0AC-E96E-76E5-AE20-B23D2521CB13}"/>
              </a:ext>
            </a:extLst>
          </p:cNvPr>
          <p:cNvPicPr>
            <a:picLocks noChangeAspect="1"/>
          </p:cNvPicPr>
          <p:nvPr/>
        </p:nvPicPr>
        <p:blipFill>
          <a:blip r:embed="rId6"/>
          <a:stretch>
            <a:fillRect/>
          </a:stretch>
        </p:blipFill>
        <p:spPr>
          <a:xfrm>
            <a:off x="68665" y="4279888"/>
            <a:ext cx="10364646" cy="285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 name="Picture 19">
            <a:extLst>
              <a:ext uri="{FF2B5EF4-FFF2-40B4-BE49-F238E27FC236}">
                <a16:creationId xmlns:a16="http://schemas.microsoft.com/office/drawing/2014/main" id="{7F76EECC-32F6-AA81-0C7B-6EB2E681B103}"/>
              </a:ext>
            </a:extLst>
          </p:cNvPr>
          <p:cNvPicPr>
            <a:picLocks noChangeAspect="1"/>
          </p:cNvPicPr>
          <p:nvPr/>
        </p:nvPicPr>
        <p:blipFill>
          <a:blip r:embed="rId7"/>
          <a:stretch>
            <a:fillRect/>
          </a:stretch>
        </p:blipFill>
        <p:spPr>
          <a:xfrm>
            <a:off x="68665" y="4663977"/>
            <a:ext cx="3258005" cy="285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D7C212FE-9B1F-0204-BCD3-3AC16238FC34}"/>
              </a:ext>
            </a:extLst>
          </p:cNvPr>
          <p:cNvPicPr>
            <a:picLocks noChangeAspect="1"/>
          </p:cNvPicPr>
          <p:nvPr/>
        </p:nvPicPr>
        <p:blipFill>
          <a:blip r:embed="rId8"/>
          <a:stretch>
            <a:fillRect/>
          </a:stretch>
        </p:blipFill>
        <p:spPr>
          <a:xfrm>
            <a:off x="68665" y="5568782"/>
            <a:ext cx="12063862" cy="2832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4" name="Picture 23">
            <a:extLst>
              <a:ext uri="{FF2B5EF4-FFF2-40B4-BE49-F238E27FC236}">
                <a16:creationId xmlns:a16="http://schemas.microsoft.com/office/drawing/2014/main" id="{BD5BB13A-416B-C1E0-896E-8B36F8BC55F9}"/>
              </a:ext>
            </a:extLst>
          </p:cNvPr>
          <p:cNvPicPr>
            <a:picLocks noChangeAspect="1"/>
          </p:cNvPicPr>
          <p:nvPr/>
        </p:nvPicPr>
        <p:blipFill>
          <a:blip r:embed="rId9"/>
          <a:stretch>
            <a:fillRect/>
          </a:stretch>
        </p:blipFill>
        <p:spPr>
          <a:xfrm>
            <a:off x="68665" y="5937446"/>
            <a:ext cx="2638793"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01E1E930-C19B-CE44-CC7C-B5D02B3C4758}"/>
              </a:ext>
            </a:extLst>
          </p:cNvPr>
          <p:cNvSpPr txBox="1"/>
          <p:nvPr/>
        </p:nvSpPr>
        <p:spPr>
          <a:xfrm>
            <a:off x="0" y="5184693"/>
            <a:ext cx="1207382"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Stacking:</a:t>
            </a:r>
          </a:p>
        </p:txBody>
      </p:sp>
      <p:cxnSp>
        <p:nvCxnSpPr>
          <p:cNvPr id="27" name="Straight Arrow Connector 26">
            <a:extLst>
              <a:ext uri="{FF2B5EF4-FFF2-40B4-BE49-F238E27FC236}">
                <a16:creationId xmlns:a16="http://schemas.microsoft.com/office/drawing/2014/main" id="{F5EC51CD-D1E4-A11F-570A-CB62EED2435B}"/>
              </a:ext>
            </a:extLst>
          </p:cNvPr>
          <p:cNvCxnSpPr/>
          <p:nvPr/>
        </p:nvCxnSpPr>
        <p:spPr>
          <a:xfrm>
            <a:off x="9694069" y="4565678"/>
            <a:ext cx="0" cy="29207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EC5E1885-E71B-70F0-CC4A-9E8C080F9679}"/>
              </a:ext>
            </a:extLst>
          </p:cNvPr>
          <p:cNvSpPr txBox="1"/>
          <p:nvPr/>
        </p:nvSpPr>
        <p:spPr>
          <a:xfrm>
            <a:off x="7283794" y="4781352"/>
            <a:ext cx="4820550" cy="369332"/>
          </a:xfrm>
          <a:prstGeom prst="rect">
            <a:avLst/>
          </a:prstGeom>
          <a:noFill/>
        </p:spPr>
        <p:txBody>
          <a:bodyPr wrap="none" rtlCol="0">
            <a:spAutoFit/>
          </a:bodyPr>
          <a:lstStyle/>
          <a:p>
            <a:r>
              <a:rPr lang="en-US" dirty="0">
                <a:solidFill>
                  <a:schemeClr val="accent2"/>
                </a:solidFill>
              </a:rPr>
              <a:t>We must convert the stream back to a list</a:t>
            </a:r>
          </a:p>
        </p:txBody>
      </p:sp>
      <p:sp>
        <p:nvSpPr>
          <p:cNvPr id="29" name="Right Brace 28">
            <a:extLst>
              <a:ext uri="{FF2B5EF4-FFF2-40B4-BE49-F238E27FC236}">
                <a16:creationId xmlns:a16="http://schemas.microsoft.com/office/drawing/2014/main" id="{117A9F7B-D1B6-3EE4-A6FF-8D7313E1E1C2}"/>
              </a:ext>
            </a:extLst>
          </p:cNvPr>
          <p:cNvSpPr/>
          <p:nvPr/>
        </p:nvSpPr>
        <p:spPr>
          <a:xfrm rot="5400000">
            <a:off x="4839875" y="4094601"/>
            <a:ext cx="201163" cy="937588"/>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A6900A68-18C4-C717-B671-AF6E64F41033}"/>
              </a:ext>
            </a:extLst>
          </p:cNvPr>
          <p:cNvSpPr txBox="1"/>
          <p:nvPr/>
        </p:nvSpPr>
        <p:spPr>
          <a:xfrm>
            <a:off x="3807618" y="4663977"/>
            <a:ext cx="2401619" cy="369332"/>
          </a:xfrm>
          <a:prstGeom prst="rect">
            <a:avLst/>
          </a:prstGeom>
          <a:noFill/>
        </p:spPr>
        <p:txBody>
          <a:bodyPr wrap="none" rtlCol="0">
            <a:spAutoFit/>
          </a:bodyPr>
          <a:lstStyle/>
          <a:p>
            <a:r>
              <a:rPr lang="en-US" dirty="0">
                <a:solidFill>
                  <a:srgbClr val="FFFF00"/>
                </a:solidFill>
              </a:rPr>
              <a:t>remains unmodified</a:t>
            </a:r>
          </a:p>
        </p:txBody>
      </p:sp>
    </p:spTree>
    <p:extLst>
      <p:ext uri="{BB962C8B-B14F-4D97-AF65-F5344CB8AC3E}">
        <p14:creationId xmlns:p14="http://schemas.microsoft.com/office/powerpoint/2010/main" val="8775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p:bldP spid="16" grpId="0"/>
      <p:bldP spid="25" grpId="0"/>
      <p:bldP spid="28" grpId="0"/>
      <p:bldP spid="29" grpId="0" animBg="1"/>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3840-E746-9B00-8AFC-96CEA6374B8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1026" name="Picture 2" descr="3.5-Litre Auto-Drain Deep Fryer | Paderno">
            <a:extLst>
              <a:ext uri="{FF2B5EF4-FFF2-40B4-BE49-F238E27FC236}">
                <a16:creationId xmlns:a16="http://schemas.microsoft.com/office/drawing/2014/main" id="{77992FC9-C1A4-2BB4-16B7-EDCD0A31A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156" y="2476232"/>
            <a:ext cx="4060031" cy="40600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he human brain – Maropeng and Sterkfontein Caves">
            <a:extLst>
              <a:ext uri="{FF2B5EF4-FFF2-40B4-BE49-F238E27FC236}">
                <a16:creationId xmlns:a16="http://schemas.microsoft.com/office/drawing/2014/main" id="{62824BA5-6451-C3C3-D943-A821548B3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4294" y="4473568"/>
            <a:ext cx="813856" cy="585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lho com bandeira foto de stock. Imagem de bandeira, naturalizado - 16286678">
            <a:extLst>
              <a:ext uri="{FF2B5EF4-FFF2-40B4-BE49-F238E27FC236}">
                <a16:creationId xmlns:a16="http://schemas.microsoft.com/office/drawing/2014/main" id="{CF46EEE5-AD2B-C8C1-1BE8-D536E5F9F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7716" y="5126858"/>
            <a:ext cx="1941659" cy="1196547"/>
          </a:xfrm>
          <a:prstGeom prst="rect">
            <a:avLst/>
          </a:prstGeom>
          <a:noFill/>
          <a:extLst>
            <a:ext uri="{909E8E84-426E-40DD-AFC4-6F175D3DCCD1}">
              <a14:hiddenFill xmlns:a14="http://schemas.microsoft.com/office/drawing/2010/main">
                <a:solidFill>
                  <a:srgbClr val="FFFFFF"/>
                </a:solidFill>
              </a14:hiddenFill>
            </a:ext>
          </a:extLst>
        </p:spPr>
      </p:pic>
      <p:pic>
        <p:nvPicPr>
          <p:cNvPr id="5" name="frying-in-a-pan-6017-[AudioTrimmer.com]">
            <a:hlinkClick r:id="" action="ppaction://media"/>
            <a:extLst>
              <a:ext uri="{FF2B5EF4-FFF2-40B4-BE49-F238E27FC236}">
                <a16:creationId xmlns:a16="http://schemas.microsoft.com/office/drawing/2014/main" id="{6B5AF470-CE29-61D5-5631-A6957DFB0F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0113" y="4137146"/>
            <a:ext cx="406400" cy="406400"/>
          </a:xfrm>
          <a:prstGeom prst="rect">
            <a:avLst/>
          </a:prstGeom>
        </p:spPr>
      </p:pic>
      <p:sp>
        <p:nvSpPr>
          <p:cNvPr id="11" name="TextBox 10">
            <a:extLst>
              <a:ext uri="{FF2B5EF4-FFF2-40B4-BE49-F238E27FC236}">
                <a16:creationId xmlns:a16="http://schemas.microsoft.com/office/drawing/2014/main" id="{7AEA1370-7A8A-4FAC-B0C6-A8DE89A6013A}"/>
              </a:ext>
            </a:extLst>
          </p:cNvPr>
          <p:cNvSpPr txBox="1"/>
          <p:nvPr/>
        </p:nvSpPr>
        <p:spPr>
          <a:xfrm>
            <a:off x="50800" y="1058735"/>
            <a:ext cx="12090400" cy="1015663"/>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r>
              <a:rPr lang="en-US" dirty="0"/>
              <a:t>/Exercise1</a:t>
            </a:r>
          </a:p>
          <a:p>
            <a:pPr marL="285750" indent="-285750">
              <a:buFont typeface="Arial" panose="020B0604020202020204" pitchFamily="34" charset="0"/>
              <a:buChar char="•"/>
            </a:pPr>
            <a:r>
              <a:rPr lang="en-US" dirty="0"/>
              <a:t>Exercise 1. Solve TODOs </a:t>
            </a: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1.4, 1.5, 1.6, 1.7 </a:t>
            </a:r>
            <a:r>
              <a:rPr lang="en-US" dirty="0"/>
              <a:t>in their defined order</a:t>
            </a:r>
          </a:p>
          <a:p>
            <a:pPr marL="285750" indent="-285750">
              <a:buFont typeface="Arial" panose="020B0604020202020204" pitchFamily="34" charset="0"/>
              <a:buChar char="•"/>
            </a:pPr>
            <a:r>
              <a:rPr lang="en-US" dirty="0"/>
              <a:t>Consult Topic9_Java/Examples/</a:t>
            </a:r>
            <a:r>
              <a:rPr lang="en-US" dirty="0" err="1"/>
              <a:t>HigherOrderProgramming</a:t>
            </a:r>
            <a:r>
              <a:rPr lang="en-US" dirty="0"/>
              <a:t>/</a:t>
            </a:r>
            <a:r>
              <a:rPr lang="en-US" dirty="0" err="1"/>
              <a:t>HOP_Approaches</a:t>
            </a:r>
            <a:r>
              <a:rPr lang="en-US" dirty="0"/>
              <a:t> for help</a:t>
            </a:r>
          </a:p>
        </p:txBody>
      </p:sp>
    </p:spTree>
    <p:extLst>
      <p:ext uri="{BB962C8B-B14F-4D97-AF65-F5344CB8AC3E}">
        <p14:creationId xmlns:p14="http://schemas.microsoft.com/office/powerpoint/2010/main" val="300446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1" presetClass="mediacall" presetSubtype="0" fill="hold" nodeType="afterEffect">
                                  <p:stCondLst>
                                    <p:cond delay="0"/>
                                  </p:stCondLst>
                                  <p:childTnLst>
                                    <p:cmd type="call" cmd="playFrom(0.0)">
                                      <p:cBhvr>
                                        <p:cTn id="15" dur="10200" fill="hold"/>
                                        <p:tgtEl>
                                          <p:spTgt spid="5"/>
                                        </p:tgtEl>
                                      </p:cBhvr>
                                    </p:cmd>
                                  </p:childTnLst>
                                </p:cTn>
                              </p:par>
                              <p:par>
                                <p:cTn id="16" presetID="2" presetClass="entr" presetSubtype="4" fill="hold" nodeType="withEffect">
                                  <p:stCondLst>
                                    <p:cond delay="2000"/>
                                  </p:stCondLst>
                                  <p:childTnLst>
                                    <p:set>
                                      <p:cBhvr>
                                        <p:cTn id="17" dur="1" fill="hold">
                                          <p:stCondLst>
                                            <p:cond delay="0"/>
                                          </p:stCondLst>
                                        </p:cTn>
                                        <p:tgtEl>
                                          <p:spTgt spid="1028"/>
                                        </p:tgtEl>
                                        <p:attrNameLst>
                                          <p:attrName>style.visibility</p:attrName>
                                        </p:attrNameLst>
                                      </p:cBhvr>
                                      <p:to>
                                        <p:strVal val="visible"/>
                                      </p:to>
                                    </p:set>
                                    <p:anim calcmode="lin" valueType="num">
                                      <p:cBhvr additive="base">
                                        <p:cTn id="18" dur="5000" fill="hold"/>
                                        <p:tgtEl>
                                          <p:spTgt spid="1028"/>
                                        </p:tgtEl>
                                        <p:attrNameLst>
                                          <p:attrName>ppt_x</p:attrName>
                                        </p:attrNameLst>
                                      </p:cBhvr>
                                      <p:tavLst>
                                        <p:tav tm="0">
                                          <p:val>
                                            <p:strVal val="#ppt_x"/>
                                          </p:val>
                                        </p:tav>
                                        <p:tav tm="100000">
                                          <p:val>
                                            <p:strVal val="#ppt_x"/>
                                          </p:val>
                                        </p:tav>
                                      </p:tavLst>
                                    </p:anim>
                                    <p:anim calcmode="lin" valueType="num">
                                      <p:cBhvr additive="base">
                                        <p:cTn id="19" dur="50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5"/>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19FC2D6-22DE-C95B-A99B-09C636A7F00B}"/>
              </a:ext>
            </a:extLst>
          </p:cNvPr>
          <p:cNvPicPr>
            <a:picLocks noChangeAspect="1"/>
          </p:cNvPicPr>
          <p:nvPr/>
        </p:nvPicPr>
        <p:blipFill>
          <a:blip r:embed="rId3"/>
          <a:stretch>
            <a:fillRect/>
          </a:stretch>
        </p:blipFill>
        <p:spPr>
          <a:xfrm>
            <a:off x="5433504" y="4002701"/>
            <a:ext cx="6569642" cy="28552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2A5FF31C-4923-0D0D-CE95-E11750CBEBE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6298DD76-85BD-A973-5541-FDD25F34C77E}"/>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Approach 7: When you can’t use lambdas</a:t>
            </a:r>
          </a:p>
        </p:txBody>
      </p:sp>
      <p:pic>
        <p:nvPicPr>
          <p:cNvPr id="4" name="Picture 3">
            <a:extLst>
              <a:ext uri="{FF2B5EF4-FFF2-40B4-BE49-F238E27FC236}">
                <a16:creationId xmlns:a16="http://schemas.microsoft.com/office/drawing/2014/main" id="{4C80BFCA-8729-0177-1FFC-50D6C40A7DF4}"/>
              </a:ext>
            </a:extLst>
          </p:cNvPr>
          <p:cNvPicPr>
            <a:picLocks noChangeAspect="1"/>
          </p:cNvPicPr>
          <p:nvPr/>
        </p:nvPicPr>
        <p:blipFill>
          <a:blip r:embed="rId4"/>
          <a:stretch>
            <a:fillRect/>
          </a:stretch>
        </p:blipFill>
        <p:spPr>
          <a:xfrm>
            <a:off x="415673" y="2084019"/>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Right Brace 5">
            <a:extLst>
              <a:ext uri="{FF2B5EF4-FFF2-40B4-BE49-F238E27FC236}">
                <a16:creationId xmlns:a16="http://schemas.microsoft.com/office/drawing/2014/main" id="{E1FD184C-5A82-AF6B-C548-DA4C48FDBA6A}"/>
              </a:ext>
            </a:extLst>
          </p:cNvPr>
          <p:cNvSpPr/>
          <p:nvPr/>
        </p:nvSpPr>
        <p:spPr>
          <a:xfrm rot="5400000">
            <a:off x="9480401" y="2509905"/>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3EE5237-BFEC-2982-4787-DFAFBA0A6F04}"/>
              </a:ext>
            </a:extLst>
          </p:cNvPr>
          <p:cNvCxnSpPr>
            <a:cxnSpLocks/>
            <a:stCxn id="6" idx="1"/>
          </p:cNvCxnSpPr>
          <p:nvPr/>
        </p:nvCxnSpPr>
        <p:spPr>
          <a:xfrm flipH="1">
            <a:off x="7900988" y="3845087"/>
            <a:ext cx="792003" cy="19465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9" name="Right Brace 8">
            <a:extLst>
              <a:ext uri="{FF2B5EF4-FFF2-40B4-BE49-F238E27FC236}">
                <a16:creationId xmlns:a16="http://schemas.microsoft.com/office/drawing/2014/main" id="{C8DC939A-91C4-7A5B-2CB3-581DF6B23AB7}"/>
              </a:ext>
            </a:extLst>
          </p:cNvPr>
          <p:cNvSpPr/>
          <p:nvPr/>
        </p:nvSpPr>
        <p:spPr>
          <a:xfrm rot="5400000">
            <a:off x="8762392" y="3075134"/>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13A4FB1-5000-7ED1-19DE-E172427D2D0E}"/>
              </a:ext>
            </a:extLst>
          </p:cNvPr>
          <p:cNvCxnSpPr>
            <a:cxnSpLocks/>
            <a:stCxn id="9" idx="1"/>
          </p:cNvCxnSpPr>
          <p:nvPr/>
        </p:nvCxnSpPr>
        <p:spPr>
          <a:xfrm flipH="1">
            <a:off x="8249898" y="3766873"/>
            <a:ext cx="819029" cy="79084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2" name="Right Brace 11">
            <a:extLst>
              <a:ext uri="{FF2B5EF4-FFF2-40B4-BE49-F238E27FC236}">
                <a16:creationId xmlns:a16="http://schemas.microsoft.com/office/drawing/2014/main" id="{2784B67D-5001-7EB6-907D-844AF5924773}"/>
              </a:ext>
            </a:extLst>
          </p:cNvPr>
          <p:cNvSpPr/>
          <p:nvPr/>
        </p:nvSpPr>
        <p:spPr>
          <a:xfrm rot="5400000">
            <a:off x="10091531" y="3114215"/>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8146515-074F-6BDE-3D4D-CD765F3615AE}"/>
              </a:ext>
            </a:extLst>
          </p:cNvPr>
          <p:cNvSpPr txBox="1"/>
          <p:nvPr/>
        </p:nvSpPr>
        <p:spPr>
          <a:xfrm>
            <a:off x="1507332" y="1624392"/>
            <a:ext cx="3793331"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When can we not use them?</a:t>
            </a:r>
          </a:p>
        </p:txBody>
      </p:sp>
      <p:pic>
        <p:nvPicPr>
          <p:cNvPr id="28" name="Picture 27">
            <a:extLst>
              <a:ext uri="{FF2B5EF4-FFF2-40B4-BE49-F238E27FC236}">
                <a16:creationId xmlns:a16="http://schemas.microsoft.com/office/drawing/2014/main" id="{8BA7F264-C6D3-E3AD-C439-B5BC1CA36104}"/>
              </a:ext>
            </a:extLst>
          </p:cNvPr>
          <p:cNvPicPr>
            <a:picLocks noChangeAspect="1"/>
          </p:cNvPicPr>
          <p:nvPr/>
        </p:nvPicPr>
        <p:blipFill>
          <a:blip r:embed="rId5"/>
          <a:stretch>
            <a:fillRect/>
          </a:stretch>
        </p:blipFill>
        <p:spPr>
          <a:xfrm>
            <a:off x="134791" y="3720312"/>
            <a:ext cx="4482765" cy="18020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2" name="Picture 2">
            <a:extLst>
              <a:ext uri="{FF2B5EF4-FFF2-40B4-BE49-F238E27FC236}">
                <a16:creationId xmlns:a16="http://schemas.microsoft.com/office/drawing/2014/main" id="{0407604C-9984-EB44-141C-3CE7C78412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7417" y="1139525"/>
            <a:ext cx="400831" cy="419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Sad Face SVG, PNG Icon, Symbol. Download Image.">
            <a:extLst>
              <a:ext uri="{FF2B5EF4-FFF2-40B4-BE49-F238E27FC236}">
                <a16:creationId xmlns:a16="http://schemas.microsoft.com/office/drawing/2014/main" id="{5907DD03-52D3-7BBE-8544-3F82BA37A8B1}"/>
              </a:ext>
            </a:extLst>
          </p:cNvPr>
          <p:cNvPicPr>
            <a:picLocks noChangeAspect="1" noChangeArrowheads="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45628" y="964651"/>
            <a:ext cx="844407" cy="844407"/>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Shape 45">
            <a:extLst>
              <a:ext uri="{FF2B5EF4-FFF2-40B4-BE49-F238E27FC236}">
                <a16:creationId xmlns:a16="http://schemas.microsoft.com/office/drawing/2014/main" id="{7B88BC13-80DF-6FCF-268C-85CCFD5F1374}"/>
              </a:ext>
            </a:extLst>
          </p:cNvPr>
          <p:cNvSpPr/>
          <p:nvPr/>
        </p:nvSpPr>
        <p:spPr>
          <a:xfrm>
            <a:off x="8008144" y="3807619"/>
            <a:ext cx="2407444" cy="1305935"/>
          </a:xfrm>
          <a:custGeom>
            <a:avLst/>
            <a:gdLst>
              <a:gd name="connsiteX0" fmla="*/ 2407444 w 2407444"/>
              <a:gd name="connsiteY0" fmla="*/ 0 h 1305935"/>
              <a:gd name="connsiteX1" fmla="*/ 2393156 w 2407444"/>
              <a:gd name="connsiteY1" fmla="*/ 335756 h 1305935"/>
              <a:gd name="connsiteX2" fmla="*/ 2364581 w 2407444"/>
              <a:gd name="connsiteY2" fmla="*/ 721519 h 1305935"/>
              <a:gd name="connsiteX3" fmla="*/ 2043112 w 2407444"/>
              <a:gd name="connsiteY3" fmla="*/ 1064419 h 1305935"/>
              <a:gd name="connsiteX4" fmla="*/ 1535906 w 2407444"/>
              <a:gd name="connsiteY4" fmla="*/ 1285875 h 1305935"/>
              <a:gd name="connsiteX5" fmla="*/ 892969 w 2407444"/>
              <a:gd name="connsiteY5" fmla="*/ 1285875 h 1305935"/>
              <a:gd name="connsiteX6" fmla="*/ 0 w 2407444"/>
              <a:gd name="connsiteY6" fmla="*/ 1200150 h 130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444" h="1305935">
                <a:moveTo>
                  <a:pt x="2407444" y="0"/>
                </a:moveTo>
                <a:cubicBezTo>
                  <a:pt x="2403872" y="107751"/>
                  <a:pt x="2400300" y="215503"/>
                  <a:pt x="2393156" y="335756"/>
                </a:cubicBezTo>
                <a:cubicBezTo>
                  <a:pt x="2386012" y="456009"/>
                  <a:pt x="2422922" y="600075"/>
                  <a:pt x="2364581" y="721519"/>
                </a:cubicBezTo>
                <a:cubicBezTo>
                  <a:pt x="2306240" y="842963"/>
                  <a:pt x="2181224" y="970360"/>
                  <a:pt x="2043112" y="1064419"/>
                </a:cubicBezTo>
                <a:cubicBezTo>
                  <a:pt x="1904999" y="1158478"/>
                  <a:pt x="1727596" y="1248966"/>
                  <a:pt x="1535906" y="1285875"/>
                </a:cubicBezTo>
                <a:cubicBezTo>
                  <a:pt x="1344215" y="1322784"/>
                  <a:pt x="1148953" y="1300163"/>
                  <a:pt x="892969" y="1285875"/>
                </a:cubicBezTo>
                <a:cubicBezTo>
                  <a:pt x="636985" y="1271588"/>
                  <a:pt x="318492" y="1235869"/>
                  <a:pt x="0" y="1200150"/>
                </a:cubicBezTo>
              </a:path>
            </a:pathLst>
          </a:custGeom>
          <a:ln w="57150">
            <a:solidFill>
              <a:srgbClr val="0070C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1A936C7D-2BF4-6CB0-20A5-EF0FD089413E}"/>
              </a:ext>
            </a:extLst>
          </p:cNvPr>
          <p:cNvSpPr txBox="1"/>
          <p:nvPr/>
        </p:nvSpPr>
        <p:spPr>
          <a:xfrm>
            <a:off x="0" y="5593770"/>
            <a:ext cx="5372100" cy="1200329"/>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When creating an instance of an interface or abstract class, we must specify the missing behavior, AKA, its abstract methods. Lambdas only define 1 method.</a:t>
            </a:r>
          </a:p>
        </p:txBody>
      </p:sp>
    </p:spTree>
    <p:extLst>
      <p:ext uri="{BB962C8B-B14F-4D97-AF65-F5344CB8AC3E}">
        <p14:creationId xmlns:p14="http://schemas.microsoft.com/office/powerpoint/2010/main" val="761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9" grpId="0" animBg="1"/>
      <p:bldP spid="12" grpId="0" animBg="1"/>
      <p:bldP spid="15" grpId="0"/>
      <p:bldP spid="46" grpId="0" animBg="1"/>
      <p:bldP spid="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9411697-64B0-C140-615F-E6080D303D95}"/>
              </a:ext>
            </a:extLst>
          </p:cNvPr>
          <p:cNvPicPr>
            <a:picLocks noChangeAspect="1"/>
          </p:cNvPicPr>
          <p:nvPr/>
        </p:nvPicPr>
        <p:blipFill>
          <a:blip r:embed="rId3"/>
          <a:stretch>
            <a:fillRect/>
          </a:stretch>
        </p:blipFill>
        <p:spPr>
          <a:xfrm>
            <a:off x="167247" y="4517276"/>
            <a:ext cx="4898575" cy="21200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1" name="Picture 40">
            <a:extLst>
              <a:ext uri="{FF2B5EF4-FFF2-40B4-BE49-F238E27FC236}">
                <a16:creationId xmlns:a16="http://schemas.microsoft.com/office/drawing/2014/main" id="{B19FC2D6-22DE-C95B-A99B-09C636A7F00B}"/>
              </a:ext>
            </a:extLst>
          </p:cNvPr>
          <p:cNvPicPr>
            <a:picLocks noChangeAspect="1"/>
          </p:cNvPicPr>
          <p:nvPr/>
        </p:nvPicPr>
        <p:blipFill>
          <a:blip r:embed="rId4"/>
          <a:stretch>
            <a:fillRect/>
          </a:stretch>
        </p:blipFill>
        <p:spPr>
          <a:xfrm>
            <a:off x="5433504" y="4002701"/>
            <a:ext cx="6569642" cy="28552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2A5FF31C-4923-0D0D-CE95-E11750CBEBE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6298DD76-85BD-A973-5541-FDD25F34C77E}"/>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Approach 7.1: When you can’t use lambdas- Default behavior</a:t>
            </a:r>
          </a:p>
        </p:txBody>
      </p:sp>
      <p:pic>
        <p:nvPicPr>
          <p:cNvPr id="4" name="Picture 3">
            <a:extLst>
              <a:ext uri="{FF2B5EF4-FFF2-40B4-BE49-F238E27FC236}">
                <a16:creationId xmlns:a16="http://schemas.microsoft.com/office/drawing/2014/main" id="{4C80BFCA-8729-0177-1FFC-50D6C40A7DF4}"/>
              </a:ext>
            </a:extLst>
          </p:cNvPr>
          <p:cNvPicPr>
            <a:picLocks noChangeAspect="1"/>
          </p:cNvPicPr>
          <p:nvPr/>
        </p:nvPicPr>
        <p:blipFill>
          <a:blip r:embed="rId5"/>
          <a:stretch>
            <a:fillRect/>
          </a:stretch>
        </p:blipFill>
        <p:spPr>
          <a:xfrm>
            <a:off x="415673" y="2084019"/>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6" name="Straight Arrow Connector 15">
            <a:extLst>
              <a:ext uri="{FF2B5EF4-FFF2-40B4-BE49-F238E27FC236}">
                <a16:creationId xmlns:a16="http://schemas.microsoft.com/office/drawing/2014/main" id="{94B2E07D-FFCE-98B9-C813-FCF0B8D4A3B5}"/>
              </a:ext>
            </a:extLst>
          </p:cNvPr>
          <p:cNvCxnSpPr>
            <a:cxnSpLocks/>
          </p:cNvCxnSpPr>
          <p:nvPr/>
        </p:nvCxnSpPr>
        <p:spPr>
          <a:xfrm>
            <a:off x="2035969" y="6136481"/>
            <a:ext cx="3911348" cy="74476"/>
          </a:xfrm>
          <a:prstGeom prst="straightConnector1">
            <a:avLst/>
          </a:prstGeom>
          <a:ln w="3810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4" name="Right Brace 23">
            <a:extLst>
              <a:ext uri="{FF2B5EF4-FFF2-40B4-BE49-F238E27FC236}">
                <a16:creationId xmlns:a16="http://schemas.microsoft.com/office/drawing/2014/main" id="{D6259611-A187-B3D8-29CA-5F7C777C0782}"/>
              </a:ext>
            </a:extLst>
          </p:cNvPr>
          <p:cNvSpPr/>
          <p:nvPr/>
        </p:nvSpPr>
        <p:spPr>
          <a:xfrm rot="5400000">
            <a:off x="9480401" y="2509905"/>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FCC054F7-A147-9F5B-1660-1AEE17297DF6}"/>
              </a:ext>
            </a:extLst>
          </p:cNvPr>
          <p:cNvCxnSpPr>
            <a:cxnSpLocks/>
            <a:stCxn id="24" idx="1"/>
          </p:cNvCxnSpPr>
          <p:nvPr/>
        </p:nvCxnSpPr>
        <p:spPr>
          <a:xfrm flipH="1">
            <a:off x="7900988" y="3845087"/>
            <a:ext cx="792003" cy="19465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8E09CB8E-A044-2378-F521-CE0037EA72B7}"/>
              </a:ext>
            </a:extLst>
          </p:cNvPr>
          <p:cNvSpPr/>
          <p:nvPr/>
        </p:nvSpPr>
        <p:spPr>
          <a:xfrm rot="5400000">
            <a:off x="8762392" y="3075134"/>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B8B0F76-CFF4-5B5E-79B1-59913EE30060}"/>
              </a:ext>
            </a:extLst>
          </p:cNvPr>
          <p:cNvCxnSpPr>
            <a:cxnSpLocks/>
            <a:stCxn id="26" idx="1"/>
          </p:cNvCxnSpPr>
          <p:nvPr/>
        </p:nvCxnSpPr>
        <p:spPr>
          <a:xfrm flipH="1">
            <a:off x="8249898" y="3766873"/>
            <a:ext cx="819029" cy="79084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Right Brace 28">
            <a:extLst>
              <a:ext uri="{FF2B5EF4-FFF2-40B4-BE49-F238E27FC236}">
                <a16:creationId xmlns:a16="http://schemas.microsoft.com/office/drawing/2014/main" id="{C049FE37-06D9-2DE7-9B69-C75A634CE446}"/>
              </a:ext>
            </a:extLst>
          </p:cNvPr>
          <p:cNvSpPr/>
          <p:nvPr/>
        </p:nvSpPr>
        <p:spPr>
          <a:xfrm rot="5400000">
            <a:off x="10091531" y="3114215"/>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AF65F3E6-E030-032E-2C54-349202EF8265}"/>
              </a:ext>
            </a:extLst>
          </p:cNvPr>
          <p:cNvSpPr/>
          <p:nvPr/>
        </p:nvSpPr>
        <p:spPr>
          <a:xfrm>
            <a:off x="8008144" y="3807619"/>
            <a:ext cx="2407444" cy="1305935"/>
          </a:xfrm>
          <a:custGeom>
            <a:avLst/>
            <a:gdLst>
              <a:gd name="connsiteX0" fmla="*/ 2407444 w 2407444"/>
              <a:gd name="connsiteY0" fmla="*/ 0 h 1305935"/>
              <a:gd name="connsiteX1" fmla="*/ 2393156 w 2407444"/>
              <a:gd name="connsiteY1" fmla="*/ 335756 h 1305935"/>
              <a:gd name="connsiteX2" fmla="*/ 2364581 w 2407444"/>
              <a:gd name="connsiteY2" fmla="*/ 721519 h 1305935"/>
              <a:gd name="connsiteX3" fmla="*/ 2043112 w 2407444"/>
              <a:gd name="connsiteY3" fmla="*/ 1064419 h 1305935"/>
              <a:gd name="connsiteX4" fmla="*/ 1535906 w 2407444"/>
              <a:gd name="connsiteY4" fmla="*/ 1285875 h 1305935"/>
              <a:gd name="connsiteX5" fmla="*/ 892969 w 2407444"/>
              <a:gd name="connsiteY5" fmla="*/ 1285875 h 1305935"/>
              <a:gd name="connsiteX6" fmla="*/ 0 w 2407444"/>
              <a:gd name="connsiteY6" fmla="*/ 1200150 h 130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444" h="1305935">
                <a:moveTo>
                  <a:pt x="2407444" y="0"/>
                </a:moveTo>
                <a:cubicBezTo>
                  <a:pt x="2403872" y="107751"/>
                  <a:pt x="2400300" y="215503"/>
                  <a:pt x="2393156" y="335756"/>
                </a:cubicBezTo>
                <a:cubicBezTo>
                  <a:pt x="2386012" y="456009"/>
                  <a:pt x="2422922" y="600075"/>
                  <a:pt x="2364581" y="721519"/>
                </a:cubicBezTo>
                <a:cubicBezTo>
                  <a:pt x="2306240" y="842963"/>
                  <a:pt x="2181224" y="970360"/>
                  <a:pt x="2043112" y="1064419"/>
                </a:cubicBezTo>
                <a:cubicBezTo>
                  <a:pt x="1904999" y="1158478"/>
                  <a:pt x="1727596" y="1248966"/>
                  <a:pt x="1535906" y="1285875"/>
                </a:cubicBezTo>
                <a:cubicBezTo>
                  <a:pt x="1344215" y="1322784"/>
                  <a:pt x="1148953" y="1300163"/>
                  <a:pt x="892969" y="1285875"/>
                </a:cubicBezTo>
                <a:cubicBezTo>
                  <a:pt x="636985" y="1271588"/>
                  <a:pt x="318492" y="1235869"/>
                  <a:pt x="0" y="1200150"/>
                </a:cubicBezTo>
              </a:path>
            </a:pathLst>
          </a:custGeom>
          <a:ln w="57150">
            <a:solidFill>
              <a:srgbClr val="0070C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7D184D0-E7E4-27C5-65E0-9EF6B87280B2}"/>
              </a:ext>
            </a:extLst>
          </p:cNvPr>
          <p:cNvSpPr txBox="1"/>
          <p:nvPr/>
        </p:nvSpPr>
        <p:spPr>
          <a:xfrm>
            <a:off x="7713084" y="6452709"/>
            <a:ext cx="4389925"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This way, we may use lambdas again</a:t>
            </a:r>
          </a:p>
        </p:txBody>
      </p:sp>
      <p:pic>
        <p:nvPicPr>
          <p:cNvPr id="23" name="Picture 22">
            <a:extLst>
              <a:ext uri="{FF2B5EF4-FFF2-40B4-BE49-F238E27FC236}">
                <a16:creationId xmlns:a16="http://schemas.microsoft.com/office/drawing/2014/main" id="{F3CB2C1B-4CD0-0582-40F6-6A0134631E26}"/>
              </a:ext>
            </a:extLst>
          </p:cNvPr>
          <p:cNvPicPr>
            <a:picLocks noChangeAspect="1"/>
          </p:cNvPicPr>
          <p:nvPr/>
        </p:nvPicPr>
        <p:blipFill>
          <a:blip r:embed="rId6"/>
          <a:stretch>
            <a:fillRect/>
          </a:stretch>
        </p:blipFill>
        <p:spPr>
          <a:xfrm>
            <a:off x="6017154" y="6016534"/>
            <a:ext cx="2095792" cy="314369"/>
          </a:xfrm>
          <a:prstGeom prst="rect">
            <a:avLst/>
          </a:prstGeom>
        </p:spPr>
      </p:pic>
    </p:spTree>
    <p:extLst>
      <p:ext uri="{BB962C8B-B14F-4D97-AF65-F5344CB8AC3E}">
        <p14:creationId xmlns:p14="http://schemas.microsoft.com/office/powerpoint/2010/main" val="31914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10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6" grpId="0" animBg="1"/>
      <p:bldP spid="29" grpId="0" animBg="1"/>
      <p:bldP spid="30"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1FAECD2B-68B7-3616-0786-9D6A6CCBD5C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25" name="TextBox 24">
            <a:extLst>
              <a:ext uri="{FF2B5EF4-FFF2-40B4-BE49-F238E27FC236}">
                <a16:creationId xmlns:a16="http://schemas.microsoft.com/office/drawing/2014/main" id="{89C688E2-AFF8-F50C-B104-F93AEDFB9CBE}"/>
              </a:ext>
            </a:extLst>
          </p:cNvPr>
          <p:cNvSpPr txBox="1"/>
          <p:nvPr/>
        </p:nvSpPr>
        <p:spPr>
          <a:xfrm>
            <a:off x="0" y="706458"/>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Approach 7.2: When you can’t use lambdas- Inheritance</a:t>
            </a:r>
          </a:p>
        </p:txBody>
      </p:sp>
      <p:pic>
        <p:nvPicPr>
          <p:cNvPr id="4" name="Picture 3">
            <a:extLst>
              <a:ext uri="{FF2B5EF4-FFF2-40B4-BE49-F238E27FC236}">
                <a16:creationId xmlns:a16="http://schemas.microsoft.com/office/drawing/2014/main" id="{8A727572-0D57-3F48-6257-C772412BD507}"/>
              </a:ext>
            </a:extLst>
          </p:cNvPr>
          <p:cNvPicPr>
            <a:picLocks noChangeAspect="1"/>
          </p:cNvPicPr>
          <p:nvPr/>
        </p:nvPicPr>
        <p:blipFill>
          <a:blip r:embed="rId3"/>
          <a:stretch>
            <a:fillRect/>
          </a:stretch>
        </p:blipFill>
        <p:spPr>
          <a:xfrm>
            <a:off x="141936" y="1312403"/>
            <a:ext cx="4482765" cy="18020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Picture 2">
            <a:extLst>
              <a:ext uri="{FF2B5EF4-FFF2-40B4-BE49-F238E27FC236}">
                <a16:creationId xmlns:a16="http://schemas.microsoft.com/office/drawing/2014/main" id="{07E07628-5AEC-6728-9024-F2FC7DD4116E}"/>
              </a:ext>
            </a:extLst>
          </p:cNvPr>
          <p:cNvPicPr>
            <a:picLocks noChangeAspect="1"/>
          </p:cNvPicPr>
          <p:nvPr/>
        </p:nvPicPr>
        <p:blipFill>
          <a:blip r:embed="rId4"/>
          <a:stretch>
            <a:fillRect/>
          </a:stretch>
        </p:blipFill>
        <p:spPr>
          <a:xfrm>
            <a:off x="141936" y="3931580"/>
            <a:ext cx="7201839" cy="23880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B7CFD353-F7FA-3BAD-F008-CA62B7EE5046}"/>
              </a:ext>
            </a:extLst>
          </p:cNvPr>
          <p:cNvPicPr>
            <a:picLocks noChangeAspect="1"/>
          </p:cNvPicPr>
          <p:nvPr/>
        </p:nvPicPr>
        <p:blipFill>
          <a:blip r:embed="rId5"/>
          <a:stretch>
            <a:fillRect/>
          </a:stretch>
        </p:blipFill>
        <p:spPr>
          <a:xfrm>
            <a:off x="5348088" y="1352789"/>
            <a:ext cx="4438425" cy="24874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8" name="Straight Arrow Connector 7">
            <a:extLst>
              <a:ext uri="{FF2B5EF4-FFF2-40B4-BE49-F238E27FC236}">
                <a16:creationId xmlns:a16="http://schemas.microsoft.com/office/drawing/2014/main" id="{02971739-8BB6-A47B-D3AC-397469F6A043}"/>
              </a:ext>
            </a:extLst>
          </p:cNvPr>
          <p:cNvCxnSpPr>
            <a:cxnSpLocks/>
          </p:cNvCxnSpPr>
          <p:nvPr/>
        </p:nvCxnSpPr>
        <p:spPr>
          <a:xfrm flipH="1" flipV="1">
            <a:off x="2693194" y="3221831"/>
            <a:ext cx="505050" cy="618427"/>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1E398991-45E1-C9F5-285A-36F8480A674B}"/>
              </a:ext>
            </a:extLst>
          </p:cNvPr>
          <p:cNvSpPr txBox="1"/>
          <p:nvPr/>
        </p:nvSpPr>
        <p:spPr>
          <a:xfrm>
            <a:off x="1805002" y="3485304"/>
            <a:ext cx="1200970" cy="369332"/>
          </a:xfrm>
          <a:prstGeom prst="rect">
            <a:avLst/>
          </a:prstGeom>
          <a:noFill/>
        </p:spPr>
        <p:txBody>
          <a:bodyPr wrap="none" rtlCol="0">
            <a:spAutoFit/>
          </a:bodyPr>
          <a:lstStyle/>
          <a:p>
            <a:r>
              <a:rPr lang="en-US" dirty="0">
                <a:solidFill>
                  <a:schemeClr val="accent4"/>
                </a:solidFill>
              </a:rPr>
              <a:t>inheriting</a:t>
            </a:r>
          </a:p>
        </p:txBody>
      </p:sp>
      <p:cxnSp>
        <p:nvCxnSpPr>
          <p:cNvPr id="11" name="Straight Connector 10">
            <a:extLst>
              <a:ext uri="{FF2B5EF4-FFF2-40B4-BE49-F238E27FC236}">
                <a16:creationId xmlns:a16="http://schemas.microsoft.com/office/drawing/2014/main" id="{0EE24CF8-023A-E83A-E16C-43D73D0CBEFA}"/>
              </a:ext>
            </a:extLst>
          </p:cNvPr>
          <p:cNvCxnSpPr/>
          <p:nvPr/>
        </p:nvCxnSpPr>
        <p:spPr>
          <a:xfrm>
            <a:off x="6822281" y="3464718"/>
            <a:ext cx="814388"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96D789B1-5868-3FC1-6B08-AC801B01D62C}"/>
              </a:ext>
            </a:extLst>
          </p:cNvPr>
          <p:cNvCxnSpPr>
            <a:cxnSpLocks/>
          </p:cNvCxnSpPr>
          <p:nvPr/>
        </p:nvCxnSpPr>
        <p:spPr>
          <a:xfrm>
            <a:off x="928687" y="2895599"/>
            <a:ext cx="1014413" cy="0"/>
          </a:xfrm>
          <a:prstGeom prst="line">
            <a:avLst/>
          </a:prstGeom>
        </p:spPr>
        <p:style>
          <a:lnRef idx="3">
            <a:schemeClr val="accent3"/>
          </a:lnRef>
          <a:fillRef idx="0">
            <a:schemeClr val="accent3"/>
          </a:fillRef>
          <a:effectRef idx="2">
            <a:schemeClr val="accent3"/>
          </a:effectRef>
          <a:fontRef idx="minor">
            <a:schemeClr val="tx1"/>
          </a:fontRef>
        </p:style>
      </p:cxnSp>
      <p:pic>
        <p:nvPicPr>
          <p:cNvPr id="20" name="Picture 19">
            <a:extLst>
              <a:ext uri="{FF2B5EF4-FFF2-40B4-BE49-F238E27FC236}">
                <a16:creationId xmlns:a16="http://schemas.microsoft.com/office/drawing/2014/main" id="{A4367C5F-868D-6B23-2F9A-E08C50CA4F6F}"/>
              </a:ext>
            </a:extLst>
          </p:cNvPr>
          <p:cNvPicPr>
            <a:picLocks noChangeAspect="1"/>
          </p:cNvPicPr>
          <p:nvPr/>
        </p:nvPicPr>
        <p:blipFill>
          <a:blip r:embed="rId6"/>
          <a:stretch>
            <a:fillRect/>
          </a:stretch>
        </p:blipFill>
        <p:spPr>
          <a:xfrm>
            <a:off x="89817" y="6424849"/>
            <a:ext cx="9612066" cy="381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495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A145-6BE2-34A7-12AC-3BE458887C3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CCB68095-2BAD-5B6D-331D-CBE0B74EDF76}"/>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Approach 7.3: When you can’t use lambdas- Nameless classes</a:t>
            </a:r>
          </a:p>
        </p:txBody>
      </p:sp>
      <p:pic>
        <p:nvPicPr>
          <p:cNvPr id="5" name="Picture 4">
            <a:extLst>
              <a:ext uri="{FF2B5EF4-FFF2-40B4-BE49-F238E27FC236}">
                <a16:creationId xmlns:a16="http://schemas.microsoft.com/office/drawing/2014/main" id="{C65F5FCB-BB48-60D9-E47F-587D83632CBA}"/>
              </a:ext>
            </a:extLst>
          </p:cNvPr>
          <p:cNvPicPr>
            <a:picLocks noChangeAspect="1"/>
          </p:cNvPicPr>
          <p:nvPr/>
        </p:nvPicPr>
        <p:blipFill>
          <a:blip r:embed="rId2"/>
          <a:stretch>
            <a:fillRect/>
          </a:stretch>
        </p:blipFill>
        <p:spPr>
          <a:xfrm>
            <a:off x="1137545" y="2083309"/>
            <a:ext cx="9916909" cy="40772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7" name="Straight Connector 6">
            <a:extLst>
              <a:ext uri="{FF2B5EF4-FFF2-40B4-BE49-F238E27FC236}">
                <a16:creationId xmlns:a16="http://schemas.microsoft.com/office/drawing/2014/main" id="{8598C441-6C5D-DD96-CFA3-CD6F58880F0A}"/>
              </a:ext>
            </a:extLst>
          </p:cNvPr>
          <p:cNvCxnSpPr/>
          <p:nvPr/>
        </p:nvCxnSpPr>
        <p:spPr>
          <a:xfrm>
            <a:off x="9229725" y="2336006"/>
            <a:ext cx="1500188" cy="0"/>
          </a:xfrm>
          <a:prstGeom prst="line">
            <a:avLst/>
          </a:prstGeom>
          <a:ln>
            <a:solidFill>
              <a:srgbClr val="0070C0"/>
            </a:solidFill>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FB2EB60E-A3BB-E78C-2D57-F34024ACCF93}"/>
              </a:ext>
            </a:extLst>
          </p:cNvPr>
          <p:cNvSpPr txBox="1"/>
          <p:nvPr/>
        </p:nvSpPr>
        <p:spPr>
          <a:xfrm>
            <a:off x="8745693" y="2418688"/>
            <a:ext cx="2925917" cy="923330"/>
          </a:xfrm>
          <a:prstGeom prst="rect">
            <a:avLst/>
          </a:prstGeom>
          <a:noFill/>
        </p:spPr>
        <p:txBody>
          <a:bodyPr wrap="square" rtlCol="0">
            <a:spAutoFit/>
          </a:bodyPr>
          <a:lstStyle/>
          <a:p>
            <a:r>
              <a:rPr lang="en-US" dirty="0">
                <a:solidFill>
                  <a:srgbClr val="0070C0"/>
                </a:solidFill>
              </a:rPr>
              <a:t>Secretly creating a </a:t>
            </a:r>
            <a:r>
              <a:rPr lang="en-US" dirty="0" err="1">
                <a:solidFill>
                  <a:srgbClr val="0070C0"/>
                </a:solidFill>
              </a:rPr>
              <a:t>NamelessClass</a:t>
            </a:r>
            <a:r>
              <a:rPr lang="en-US" dirty="0">
                <a:solidFill>
                  <a:srgbClr val="0070C0"/>
                </a:solidFill>
              </a:rPr>
              <a:t> with the following body:</a:t>
            </a:r>
          </a:p>
        </p:txBody>
      </p:sp>
    </p:spTree>
    <p:extLst>
      <p:ext uri="{BB962C8B-B14F-4D97-AF65-F5344CB8AC3E}">
        <p14:creationId xmlns:p14="http://schemas.microsoft.com/office/powerpoint/2010/main" val="388965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0491C2-5314-C78B-82CF-74D34E7DD091}"/>
              </a:ext>
            </a:extLst>
          </p:cNvPr>
          <p:cNvPicPr>
            <a:picLocks noChangeAspect="1"/>
          </p:cNvPicPr>
          <p:nvPr/>
        </p:nvPicPr>
        <p:blipFill>
          <a:blip r:embed="rId4"/>
          <a:stretch>
            <a:fillRect/>
          </a:stretch>
        </p:blipFill>
        <p:spPr>
          <a:xfrm>
            <a:off x="4471817" y="1421876"/>
            <a:ext cx="6203596" cy="3839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F97EF78F-569D-1DC4-5E30-FD869875D37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5" name="TextBox 4">
            <a:extLst>
              <a:ext uri="{FF2B5EF4-FFF2-40B4-BE49-F238E27FC236}">
                <a16:creationId xmlns:a16="http://schemas.microsoft.com/office/drawing/2014/main" id="{A2F92C01-77C4-361D-8D40-193642E4A13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Utilities</a:t>
            </a:r>
          </a:p>
        </p:txBody>
      </p:sp>
      <p:pic>
        <p:nvPicPr>
          <p:cNvPr id="7" name="Picture 6">
            <a:extLst>
              <a:ext uri="{FF2B5EF4-FFF2-40B4-BE49-F238E27FC236}">
                <a16:creationId xmlns:a16="http://schemas.microsoft.com/office/drawing/2014/main" id="{0AD497C1-1D96-DFFF-1F7E-3328403F7504}"/>
              </a:ext>
            </a:extLst>
          </p:cNvPr>
          <p:cNvPicPr>
            <a:picLocks noChangeAspect="1"/>
          </p:cNvPicPr>
          <p:nvPr/>
        </p:nvPicPr>
        <p:blipFill>
          <a:blip r:embed="rId5"/>
          <a:stretch>
            <a:fillRect/>
          </a:stretch>
        </p:blipFill>
        <p:spPr>
          <a:xfrm>
            <a:off x="315423" y="1298765"/>
            <a:ext cx="3735801" cy="50629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C2ED35B8-C0EE-3216-3A1D-CFF9ECBF05FC}"/>
              </a:ext>
            </a:extLst>
          </p:cNvPr>
          <p:cNvPicPr>
            <a:picLocks noChangeAspect="1"/>
          </p:cNvPicPr>
          <p:nvPr/>
        </p:nvPicPr>
        <p:blipFill>
          <a:blip r:embed="rId6"/>
          <a:stretch>
            <a:fillRect/>
          </a:stretch>
        </p:blipFill>
        <p:spPr>
          <a:xfrm>
            <a:off x="7882584" y="5048890"/>
            <a:ext cx="1700495" cy="1696494"/>
          </a:xfrm>
          <a:prstGeom prst="rect">
            <a:avLst/>
          </a:prstGeom>
        </p:spPr>
      </p:pic>
      <p:pic>
        <p:nvPicPr>
          <p:cNvPr id="9" name="Picture 2" descr="Slime - Minecraft Wiki">
            <a:extLst>
              <a:ext uri="{FF2B5EF4-FFF2-40B4-BE49-F238E27FC236}">
                <a16:creationId xmlns:a16="http://schemas.microsoft.com/office/drawing/2014/main" id="{FF9A788D-94D4-B904-00EC-138A90497E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811" y="5521054"/>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lime - Minecraft Wiki">
            <a:extLst>
              <a:ext uri="{FF2B5EF4-FFF2-40B4-BE49-F238E27FC236}">
                <a16:creationId xmlns:a16="http://schemas.microsoft.com/office/drawing/2014/main" id="{12A96BD5-8205-D615-B6DF-1362B24820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7359" y="5158672"/>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lime - Minecraft Wiki">
            <a:extLst>
              <a:ext uri="{FF2B5EF4-FFF2-40B4-BE49-F238E27FC236}">
                <a16:creationId xmlns:a16="http://schemas.microsoft.com/office/drawing/2014/main" id="{8EAB357B-7A93-4996-C86E-A5FEF64AE3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0437" y="4955178"/>
            <a:ext cx="1290639" cy="12906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m de download de blushing PNG | PNG Arts">
            <a:extLst>
              <a:ext uri="{FF2B5EF4-FFF2-40B4-BE49-F238E27FC236}">
                <a16:creationId xmlns:a16="http://schemas.microsoft.com/office/drawing/2014/main" id="{3BA39A22-91F5-097E-8377-43D7173B339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687375">
            <a:off x="8130429" y="5808086"/>
            <a:ext cx="1204802" cy="656052"/>
          </a:xfrm>
          <a:prstGeom prst="rect">
            <a:avLst/>
          </a:prstGeom>
          <a:noFill/>
          <a:extLst>
            <a:ext uri="{909E8E84-426E-40DD-AFC4-6F175D3DCCD1}">
              <a14:hiddenFill xmlns:a14="http://schemas.microsoft.com/office/drawing/2010/main">
                <a:solidFill>
                  <a:srgbClr val="FFFFFF"/>
                </a:solidFill>
              </a14:hiddenFill>
            </a:ext>
          </a:extLst>
        </p:spPr>
      </p:pic>
      <p:pic>
        <p:nvPicPr>
          <p:cNvPr id="15" name="Big3 - slime">
            <a:hlinkClick r:id="" action="ppaction://media"/>
            <a:extLst>
              <a:ext uri="{FF2B5EF4-FFF2-40B4-BE49-F238E27FC236}">
                <a16:creationId xmlns:a16="http://schemas.microsoft.com/office/drawing/2014/main" id="{713D9E62-0BA9-77F0-FEB6-5CF2917F783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07888" y="3793148"/>
            <a:ext cx="406400" cy="406400"/>
          </a:xfrm>
          <a:prstGeom prst="rect">
            <a:avLst/>
          </a:prstGeom>
        </p:spPr>
      </p:pic>
      <p:pic>
        <p:nvPicPr>
          <p:cNvPr id="3074" name="Picture 2" descr="Mouldy apple juice - Stock Photo - Dissolve">
            <a:extLst>
              <a:ext uri="{FF2B5EF4-FFF2-40B4-BE49-F238E27FC236}">
                <a16:creationId xmlns:a16="http://schemas.microsoft.com/office/drawing/2014/main" id="{A8CA6D7A-828E-9ADD-941E-80DE49B90C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296" y="3121054"/>
            <a:ext cx="1617406" cy="121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94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000"/>
                            </p:stCondLst>
                            <p:childTnLst>
                              <p:par>
                                <p:cTn id="33" presetID="42" presetClass="path" presetSubtype="0" accel="50000" fill="hold" nodeType="afterEffect">
                                  <p:stCondLst>
                                    <p:cond delay="0"/>
                                  </p:stCondLst>
                                  <p:childTnLst>
                                    <p:animMotion origin="layout" path="M -1.04167E-6 4.81481E-6 L 0.20104 0.0155 " pathEditMode="relative" rAng="0" ptsTypes="AA">
                                      <p:cBhvr>
                                        <p:cTn id="34" dur="2000" fill="hold"/>
                                        <p:tgtEl>
                                          <p:spTgt spid="11"/>
                                        </p:tgtEl>
                                        <p:attrNameLst>
                                          <p:attrName>ppt_x</p:attrName>
                                          <p:attrName>ppt_y</p:attrName>
                                        </p:attrNameLst>
                                      </p:cBhvr>
                                      <p:rCtr x="10052" y="764"/>
                                    </p:animMotion>
                                  </p:childTnLst>
                                </p:cTn>
                              </p:par>
                            </p:childTnLst>
                          </p:cTn>
                        </p:par>
                        <p:par>
                          <p:cTn id="35" fill="hold">
                            <p:stCondLst>
                              <p:cond delay="3000"/>
                            </p:stCondLst>
                            <p:childTnLst>
                              <p:par>
                                <p:cTn id="36" presetID="10" presetClass="exit" presetSubtype="0" fill="hold" nodeType="after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 presetClass="mediacall" presetSubtype="0" fill="hold" nodeType="withEffect">
                                  <p:stCondLst>
                                    <p:cond delay="0"/>
                                  </p:stCondLst>
                                  <p:childTnLst>
                                    <p:cmd type="call" cmd="playFrom(0.0)">
                                      <p:cBhvr>
                                        <p:cTn id="40" dur="758" fill="hold"/>
                                        <p:tgtEl>
                                          <p:spTgt spid="15"/>
                                        </p:tgtEl>
                                      </p:cBhvr>
                                    </p:cmd>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42" presetClass="path" presetSubtype="0" decel="50000" fill="hold" nodeType="withEffect">
                                  <p:stCondLst>
                                    <p:cond delay="0"/>
                                  </p:stCondLst>
                                  <p:childTnLst>
                                    <p:animMotion origin="layout" path="M 3.125E-6 -3.7037E-7 L -0.53425 0.20023 " pathEditMode="relative" rAng="0" ptsTypes="AA">
                                      <p:cBhvr>
                                        <p:cTn id="51" dur="2000" fill="hold"/>
                                        <p:tgtEl>
                                          <p:spTgt spid="9"/>
                                        </p:tgtEl>
                                        <p:attrNameLst>
                                          <p:attrName>ppt_x</p:attrName>
                                          <p:attrName>ppt_y</p:attrName>
                                        </p:attrNameLst>
                                      </p:cBhvr>
                                      <p:rCtr x="-26719" y="10000"/>
                                    </p:animMotion>
                                  </p:childTnLst>
                                </p:cTn>
                              </p:par>
                              <p:par>
                                <p:cTn id="52" presetID="42" presetClass="path" presetSubtype="0" decel="50000" fill="hold" nodeType="withEffect">
                                  <p:stCondLst>
                                    <p:cond delay="0"/>
                                  </p:stCondLst>
                                  <p:childTnLst>
                                    <p:animMotion origin="layout" path="M -8.33333E-7 -2.59259E-6 L -0.43568 0.225 " pathEditMode="relative" rAng="0" ptsTypes="AA">
                                      <p:cBhvr>
                                        <p:cTn id="53" dur="2000" fill="hold"/>
                                        <p:tgtEl>
                                          <p:spTgt spid="10"/>
                                        </p:tgtEl>
                                        <p:attrNameLst>
                                          <p:attrName>ppt_x</p:attrName>
                                          <p:attrName>ppt_y</p:attrName>
                                        </p:attrNameLst>
                                      </p:cBhvr>
                                      <p:rCtr x="-21784" y="1125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54" fill="hold" display="0">
                  <p:stCondLst>
                    <p:cond delay="indefinite"/>
                  </p:stCondLst>
                  <p:endCondLst>
                    <p:cond evt="onStopAudio" delay="0">
                      <p:tgtEl>
                        <p:sldTgt/>
                      </p:tgtEl>
                    </p:cond>
                  </p:endCondLst>
                </p:cTn>
                <p:tgtEl>
                  <p:spTgt spid="15"/>
                </p:tgtEl>
              </p:cMediaNode>
            </p:audio>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AFFE7-31D5-3A8A-AD73-A575E04A54F6}"/>
              </a:ext>
            </a:extLst>
          </p:cNvPr>
          <p:cNvSpPr txBox="1"/>
          <p:nvPr/>
        </p:nvSpPr>
        <p:spPr>
          <a:xfrm>
            <a:off x="-2" y="1653574"/>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sp>
        <p:nvSpPr>
          <p:cNvPr id="4" name="Title 1">
            <a:extLst>
              <a:ext uri="{FF2B5EF4-FFF2-40B4-BE49-F238E27FC236}">
                <a16:creationId xmlns:a16="http://schemas.microsoft.com/office/drawing/2014/main" id="{A940EA25-58DE-2491-DCF0-0B2F5456ED4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procedural Programming</a:t>
            </a:r>
          </a:p>
        </p:txBody>
      </p:sp>
      <p:pic>
        <p:nvPicPr>
          <p:cNvPr id="6" name="Picture 5">
            <a:extLst>
              <a:ext uri="{FF2B5EF4-FFF2-40B4-BE49-F238E27FC236}">
                <a16:creationId xmlns:a16="http://schemas.microsoft.com/office/drawing/2014/main" id="{B6330360-21D1-9304-C0EF-8C6E3BC0C9AC}"/>
              </a:ext>
            </a:extLst>
          </p:cNvPr>
          <p:cNvPicPr>
            <a:picLocks noChangeAspect="1"/>
          </p:cNvPicPr>
          <p:nvPr/>
        </p:nvPicPr>
        <p:blipFill>
          <a:blip r:embed="rId3"/>
          <a:stretch>
            <a:fillRect/>
          </a:stretch>
        </p:blipFill>
        <p:spPr>
          <a:xfrm>
            <a:off x="-4358" y="2299905"/>
            <a:ext cx="5890194" cy="455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96C2B-F372-CA9D-F31D-52BB9359BB48}"/>
              </a:ext>
            </a:extLst>
          </p:cNvPr>
          <p:cNvPicPr>
            <a:picLocks noChangeAspect="1"/>
          </p:cNvPicPr>
          <p:nvPr/>
        </p:nvPicPr>
        <p:blipFill>
          <a:blip r:embed="rId4"/>
          <a:stretch>
            <a:fillRect/>
          </a:stretch>
        </p:blipFill>
        <p:spPr>
          <a:xfrm>
            <a:off x="5885836" y="2299905"/>
            <a:ext cx="6306163" cy="330288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566C5BA-B23A-4170-5B14-2CC4322999EE}"/>
              </a:ext>
            </a:extLst>
          </p:cNvPr>
          <p:cNvSpPr txBox="1"/>
          <p:nvPr/>
        </p:nvSpPr>
        <p:spPr>
          <a:xfrm>
            <a:off x="5885836" y="5602794"/>
            <a:ext cx="6306163" cy="923330"/>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I wasn’t the one writing the procedure definitions, I would still be able to write the algorithm thanks to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Procedural Abstraction</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cxnSp>
        <p:nvCxnSpPr>
          <p:cNvPr id="7" name="Straight Arrow Connector 6">
            <a:extLst>
              <a:ext uri="{FF2B5EF4-FFF2-40B4-BE49-F238E27FC236}">
                <a16:creationId xmlns:a16="http://schemas.microsoft.com/office/drawing/2014/main" id="{A092656F-AC8A-95F7-874B-83B8FA57B281}"/>
              </a:ext>
            </a:extLst>
          </p:cNvPr>
          <p:cNvCxnSpPr>
            <a:cxnSpLocks/>
          </p:cNvCxnSpPr>
          <p:nvPr/>
        </p:nvCxnSpPr>
        <p:spPr>
          <a:xfrm flipH="1">
            <a:off x="5869984" y="4743446"/>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B1275B-2DD0-3AC2-E209-7581EFE953DD}"/>
              </a:ext>
            </a:extLst>
          </p:cNvPr>
          <p:cNvSpPr txBox="1"/>
          <p:nvPr/>
        </p:nvSpPr>
        <p:spPr>
          <a:xfrm>
            <a:off x="4989259" y="4612641"/>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2" name="Straight Arrow Connector 11">
            <a:extLst>
              <a:ext uri="{FF2B5EF4-FFF2-40B4-BE49-F238E27FC236}">
                <a16:creationId xmlns:a16="http://schemas.microsoft.com/office/drawing/2014/main" id="{D561E732-5DC4-0068-4B95-CC670B7C4683}"/>
              </a:ext>
            </a:extLst>
          </p:cNvPr>
          <p:cNvCxnSpPr>
            <a:cxnSpLocks/>
          </p:cNvCxnSpPr>
          <p:nvPr/>
        </p:nvCxnSpPr>
        <p:spPr>
          <a:xfrm flipH="1">
            <a:off x="5854132" y="4987037"/>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CDCD59-22CD-E5C2-3DF1-7E4CF029B367}"/>
              </a:ext>
            </a:extLst>
          </p:cNvPr>
          <p:cNvSpPr txBox="1"/>
          <p:nvPr/>
        </p:nvSpPr>
        <p:spPr>
          <a:xfrm>
            <a:off x="4973407" y="4856232"/>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4" name="Straight Arrow Connector 13">
            <a:extLst>
              <a:ext uri="{FF2B5EF4-FFF2-40B4-BE49-F238E27FC236}">
                <a16:creationId xmlns:a16="http://schemas.microsoft.com/office/drawing/2014/main" id="{053175E0-350F-BE59-AFC4-7BB17B035029}"/>
              </a:ext>
            </a:extLst>
          </p:cNvPr>
          <p:cNvCxnSpPr>
            <a:cxnSpLocks/>
          </p:cNvCxnSpPr>
          <p:nvPr/>
        </p:nvCxnSpPr>
        <p:spPr>
          <a:xfrm flipV="1">
            <a:off x="2916455" y="4612641"/>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1E942F-DB04-3A16-6703-0E4F02059B04}"/>
              </a:ext>
            </a:extLst>
          </p:cNvPr>
          <p:cNvSpPr txBox="1"/>
          <p:nvPr/>
        </p:nvSpPr>
        <p:spPr>
          <a:xfrm>
            <a:off x="3504569" y="4448147"/>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8" name="Straight Arrow Connector 17">
            <a:extLst>
              <a:ext uri="{FF2B5EF4-FFF2-40B4-BE49-F238E27FC236}">
                <a16:creationId xmlns:a16="http://schemas.microsoft.com/office/drawing/2014/main" id="{1C4C634E-1329-B309-7E26-748417AEF068}"/>
              </a:ext>
            </a:extLst>
          </p:cNvPr>
          <p:cNvCxnSpPr>
            <a:cxnSpLocks/>
          </p:cNvCxnSpPr>
          <p:nvPr/>
        </p:nvCxnSpPr>
        <p:spPr>
          <a:xfrm flipV="1">
            <a:off x="2916455" y="6559813"/>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2A9780D-C1A0-68F0-E8FA-647B96919D82}"/>
              </a:ext>
            </a:extLst>
          </p:cNvPr>
          <p:cNvSpPr txBox="1"/>
          <p:nvPr/>
        </p:nvSpPr>
        <p:spPr>
          <a:xfrm>
            <a:off x="3504569" y="6395319"/>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spTree>
    <p:extLst>
      <p:ext uri="{BB962C8B-B14F-4D97-AF65-F5344CB8AC3E}">
        <p14:creationId xmlns:p14="http://schemas.microsoft.com/office/powerpoint/2010/main" val="21445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5"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678B7-FE9E-88C2-AE8F-5D3B31D2252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FA146AA3-4329-A0AF-AF95-4D221F81F358}"/>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Utilities</a:t>
            </a:r>
          </a:p>
        </p:txBody>
      </p:sp>
      <p:pic>
        <p:nvPicPr>
          <p:cNvPr id="4" name="Picture 3">
            <a:extLst>
              <a:ext uri="{FF2B5EF4-FFF2-40B4-BE49-F238E27FC236}">
                <a16:creationId xmlns:a16="http://schemas.microsoft.com/office/drawing/2014/main" id="{4F237042-50B8-2CD7-5FB8-98343E7F02A3}"/>
              </a:ext>
            </a:extLst>
          </p:cNvPr>
          <p:cNvPicPr>
            <a:picLocks noChangeAspect="1"/>
          </p:cNvPicPr>
          <p:nvPr/>
        </p:nvPicPr>
        <p:blipFill>
          <a:blip r:embed="rId2"/>
          <a:stretch>
            <a:fillRect/>
          </a:stretch>
        </p:blipFill>
        <p:spPr>
          <a:xfrm>
            <a:off x="145144" y="1421876"/>
            <a:ext cx="3699430" cy="22894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28B6DB6A-6CDF-C24B-9177-132027156DA0}"/>
              </a:ext>
            </a:extLst>
          </p:cNvPr>
          <p:cNvPicPr>
            <a:picLocks noChangeAspect="1"/>
          </p:cNvPicPr>
          <p:nvPr/>
        </p:nvPicPr>
        <p:blipFill>
          <a:blip r:embed="rId3"/>
          <a:stretch>
            <a:fillRect/>
          </a:stretch>
        </p:blipFill>
        <p:spPr>
          <a:xfrm>
            <a:off x="6921191" y="1556188"/>
            <a:ext cx="5066726" cy="3927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A8C7CC5E-2CB9-4369-20AE-547C905CFCE9}"/>
              </a:ext>
            </a:extLst>
          </p:cNvPr>
          <p:cNvPicPr>
            <a:picLocks noChangeAspect="1"/>
          </p:cNvPicPr>
          <p:nvPr/>
        </p:nvPicPr>
        <p:blipFill>
          <a:blip r:embed="rId4"/>
          <a:stretch>
            <a:fillRect/>
          </a:stretch>
        </p:blipFill>
        <p:spPr>
          <a:xfrm>
            <a:off x="6921189" y="2687053"/>
            <a:ext cx="4861608" cy="4946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5A7CD38D-A19F-96C0-40C5-2D9DA074F6D3}"/>
              </a:ext>
            </a:extLst>
          </p:cNvPr>
          <p:cNvPicPr>
            <a:picLocks noChangeAspect="1"/>
          </p:cNvPicPr>
          <p:nvPr/>
        </p:nvPicPr>
        <p:blipFill>
          <a:blip r:embed="rId5"/>
          <a:stretch>
            <a:fillRect/>
          </a:stretch>
        </p:blipFill>
        <p:spPr>
          <a:xfrm>
            <a:off x="6921189" y="2147221"/>
            <a:ext cx="5066727" cy="4031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Box 12">
            <a:extLst>
              <a:ext uri="{FF2B5EF4-FFF2-40B4-BE49-F238E27FC236}">
                <a16:creationId xmlns:a16="http://schemas.microsoft.com/office/drawing/2014/main" id="{E08DF883-775A-2D11-53B4-BEF470AC174E}"/>
              </a:ext>
            </a:extLst>
          </p:cNvPr>
          <p:cNvSpPr txBox="1"/>
          <p:nvPr/>
        </p:nvSpPr>
        <p:spPr>
          <a:xfrm>
            <a:off x="6839413" y="3257587"/>
            <a:ext cx="5456341" cy="923330"/>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Returns 1 if o1 is ‘greater’ than o2.</a:t>
            </a:r>
          </a:p>
          <a:p>
            <a:r>
              <a:rPr lang="en-US" dirty="0">
                <a:ln w="0"/>
                <a:solidFill>
                  <a:schemeClr val="accent1"/>
                </a:solidFill>
                <a:effectLst>
                  <a:outerShdw blurRad="38100" dist="25400" dir="5400000" algn="ctr" rotWithShape="0">
                    <a:srgbClr val="6E747A">
                      <a:alpha val="43000"/>
                    </a:srgbClr>
                  </a:outerShdw>
                </a:effectLst>
              </a:rPr>
              <a:t>Returns 0 if o1 is ‘equal’ to o2.</a:t>
            </a:r>
          </a:p>
          <a:p>
            <a:r>
              <a:rPr lang="en-US" dirty="0">
                <a:ln w="0"/>
                <a:solidFill>
                  <a:schemeClr val="accent1"/>
                </a:solidFill>
                <a:effectLst>
                  <a:outerShdw blurRad="38100" dist="25400" dir="5400000" algn="ctr" rotWithShape="0">
                    <a:srgbClr val="6E747A">
                      <a:alpha val="43000"/>
                    </a:srgbClr>
                  </a:outerShdw>
                </a:effectLst>
              </a:rPr>
              <a:t>Returns -1 if o1 is ‘less’ than o2.</a:t>
            </a:r>
          </a:p>
        </p:txBody>
      </p:sp>
      <p:pic>
        <p:nvPicPr>
          <p:cNvPr id="15" name="Picture 14">
            <a:extLst>
              <a:ext uri="{FF2B5EF4-FFF2-40B4-BE49-F238E27FC236}">
                <a16:creationId xmlns:a16="http://schemas.microsoft.com/office/drawing/2014/main" id="{49CA4676-DA0C-507F-56CB-09DBF0A85EF5}"/>
              </a:ext>
            </a:extLst>
          </p:cNvPr>
          <p:cNvPicPr>
            <a:picLocks noChangeAspect="1"/>
          </p:cNvPicPr>
          <p:nvPr/>
        </p:nvPicPr>
        <p:blipFill>
          <a:blip r:embed="rId6"/>
          <a:stretch>
            <a:fillRect/>
          </a:stretch>
        </p:blipFill>
        <p:spPr>
          <a:xfrm>
            <a:off x="3927129" y="1486226"/>
            <a:ext cx="2912284" cy="10133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4127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3D89-D661-FBAA-DDE2-5CB809FEF4B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CDDBF2C-8631-AAF9-92F7-3EAC13526F7B}"/>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age</a:t>
            </a:r>
          </a:p>
        </p:txBody>
      </p:sp>
      <p:pic>
        <p:nvPicPr>
          <p:cNvPr id="4" name="Picture 3">
            <a:extLst>
              <a:ext uri="{FF2B5EF4-FFF2-40B4-BE49-F238E27FC236}">
                <a16:creationId xmlns:a16="http://schemas.microsoft.com/office/drawing/2014/main" id="{456D1643-9E6C-E2F6-BB48-5CE49CF6E2C0}"/>
              </a:ext>
            </a:extLst>
          </p:cNvPr>
          <p:cNvPicPr>
            <a:picLocks noChangeAspect="1"/>
          </p:cNvPicPr>
          <p:nvPr/>
        </p:nvPicPr>
        <p:blipFill>
          <a:blip r:embed="rId4"/>
          <a:stretch>
            <a:fillRect/>
          </a:stretch>
        </p:blipFill>
        <p:spPr>
          <a:xfrm>
            <a:off x="73707" y="1879076"/>
            <a:ext cx="3699430" cy="22894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5D7508FF-9C34-7BEA-6428-27FE930BAFD1}"/>
              </a:ext>
            </a:extLst>
          </p:cNvPr>
          <p:cNvSpPr txBox="1"/>
          <p:nvPr/>
        </p:nvSpPr>
        <p:spPr>
          <a:xfrm>
            <a:off x="0" y="1160266"/>
            <a:ext cx="12192000" cy="523220"/>
          </a:xfrm>
          <a:prstGeom prst="rect">
            <a:avLst/>
          </a:prstGeom>
          <a:noFill/>
        </p:spPr>
        <p:txBody>
          <a:bodyPr wrap="square" rtlCol="0">
            <a:spAutoFit/>
          </a:bodyPr>
          <a:lstStyle/>
          <a:p>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Approach 1: Inheritance</a:t>
            </a:r>
          </a:p>
        </p:txBody>
      </p:sp>
      <p:pic>
        <p:nvPicPr>
          <p:cNvPr id="7" name="Picture 6">
            <a:extLst>
              <a:ext uri="{FF2B5EF4-FFF2-40B4-BE49-F238E27FC236}">
                <a16:creationId xmlns:a16="http://schemas.microsoft.com/office/drawing/2014/main" id="{7805D818-8AF0-A45F-1E48-465BFDC39E9E}"/>
              </a:ext>
            </a:extLst>
          </p:cNvPr>
          <p:cNvPicPr>
            <a:picLocks noChangeAspect="1"/>
          </p:cNvPicPr>
          <p:nvPr/>
        </p:nvPicPr>
        <p:blipFill>
          <a:blip r:embed="rId5"/>
          <a:stretch>
            <a:fillRect/>
          </a:stretch>
        </p:blipFill>
        <p:spPr>
          <a:xfrm>
            <a:off x="4442977" y="1298765"/>
            <a:ext cx="5201086" cy="48205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9" name="Straight Connector 8">
            <a:extLst>
              <a:ext uri="{FF2B5EF4-FFF2-40B4-BE49-F238E27FC236}">
                <a16:creationId xmlns:a16="http://schemas.microsoft.com/office/drawing/2014/main" id="{3CE60732-2E9D-E0B8-28A6-EE352B658B1A}"/>
              </a:ext>
            </a:extLst>
          </p:cNvPr>
          <p:cNvCxnSpPr/>
          <p:nvPr/>
        </p:nvCxnSpPr>
        <p:spPr>
          <a:xfrm>
            <a:off x="7800976" y="1557338"/>
            <a:ext cx="1543050"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0" name="TextBox 9">
            <a:extLst>
              <a:ext uri="{FF2B5EF4-FFF2-40B4-BE49-F238E27FC236}">
                <a16:creationId xmlns:a16="http://schemas.microsoft.com/office/drawing/2014/main" id="{B7361234-2406-A016-8638-3F1CAECD2F3C}"/>
              </a:ext>
            </a:extLst>
          </p:cNvPr>
          <p:cNvSpPr txBox="1"/>
          <p:nvPr/>
        </p:nvSpPr>
        <p:spPr>
          <a:xfrm>
            <a:off x="9644063" y="1275936"/>
            <a:ext cx="2547937" cy="954107"/>
          </a:xfrm>
          <a:prstGeom prst="rect">
            <a:avLst/>
          </a:prstGeom>
          <a:noFill/>
        </p:spPr>
        <p:txBody>
          <a:bodyPr wrap="square" rtlCol="0">
            <a:spAutoFit/>
          </a:bodyPr>
          <a:lstStyle/>
          <a:p>
            <a:r>
              <a:rPr lang="en-US" sz="1400" dirty="0">
                <a:solidFill>
                  <a:schemeClr val="accent4"/>
                </a:solidFill>
              </a:rPr>
              <a:t>Specifying that ‘</a:t>
            </a:r>
            <a:r>
              <a:rPr lang="en-US" sz="1400" dirty="0" err="1">
                <a:solidFill>
                  <a:schemeClr val="accent4"/>
                </a:solidFill>
              </a:rPr>
              <a:t>AgeComparator</a:t>
            </a:r>
            <a:r>
              <a:rPr lang="en-US" sz="1400" dirty="0">
                <a:solidFill>
                  <a:schemeClr val="accent4"/>
                </a:solidFill>
              </a:rPr>
              <a:t>’ can only be used to compare people</a:t>
            </a:r>
          </a:p>
        </p:txBody>
      </p:sp>
      <p:pic>
        <p:nvPicPr>
          <p:cNvPr id="12" name="Picture 11">
            <a:extLst>
              <a:ext uri="{FF2B5EF4-FFF2-40B4-BE49-F238E27FC236}">
                <a16:creationId xmlns:a16="http://schemas.microsoft.com/office/drawing/2014/main" id="{334A06AE-97A8-D6F8-360B-4C81BE2C6A2D}"/>
              </a:ext>
            </a:extLst>
          </p:cNvPr>
          <p:cNvPicPr>
            <a:picLocks noChangeAspect="1"/>
          </p:cNvPicPr>
          <p:nvPr/>
        </p:nvPicPr>
        <p:blipFill>
          <a:blip r:embed="rId6"/>
          <a:stretch>
            <a:fillRect/>
          </a:stretch>
        </p:blipFill>
        <p:spPr>
          <a:xfrm>
            <a:off x="66438" y="4372629"/>
            <a:ext cx="4310102" cy="44924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Free-form: Shape 12">
            <a:extLst>
              <a:ext uri="{FF2B5EF4-FFF2-40B4-BE49-F238E27FC236}">
                <a16:creationId xmlns:a16="http://schemas.microsoft.com/office/drawing/2014/main" id="{D5920BED-043B-B096-B0F0-2E20A49E69C9}"/>
              </a:ext>
            </a:extLst>
          </p:cNvPr>
          <p:cNvSpPr/>
          <p:nvPr/>
        </p:nvSpPr>
        <p:spPr>
          <a:xfrm>
            <a:off x="6393656" y="3400425"/>
            <a:ext cx="1564673" cy="1150144"/>
          </a:xfrm>
          <a:custGeom>
            <a:avLst/>
            <a:gdLst>
              <a:gd name="connsiteX0" fmla="*/ 157163 w 1564673"/>
              <a:gd name="connsiteY0" fmla="*/ 1150144 h 1150144"/>
              <a:gd name="connsiteX1" fmla="*/ 414338 w 1564673"/>
              <a:gd name="connsiteY1" fmla="*/ 1128713 h 1150144"/>
              <a:gd name="connsiteX2" fmla="*/ 1050132 w 1564673"/>
              <a:gd name="connsiteY2" fmla="*/ 1078706 h 1150144"/>
              <a:gd name="connsiteX3" fmla="*/ 1450182 w 1564673"/>
              <a:gd name="connsiteY3" fmla="*/ 914400 h 1150144"/>
              <a:gd name="connsiteX4" fmla="*/ 1564482 w 1564673"/>
              <a:gd name="connsiteY4" fmla="*/ 621506 h 1150144"/>
              <a:gd name="connsiteX5" fmla="*/ 1464469 w 1564673"/>
              <a:gd name="connsiteY5" fmla="*/ 350044 h 1150144"/>
              <a:gd name="connsiteX6" fmla="*/ 1064419 w 1564673"/>
              <a:gd name="connsiteY6" fmla="*/ 107156 h 1150144"/>
              <a:gd name="connsiteX7" fmla="*/ 635794 w 1564673"/>
              <a:gd name="connsiteY7" fmla="*/ 42863 h 1150144"/>
              <a:gd name="connsiteX8" fmla="*/ 328613 w 1564673"/>
              <a:gd name="connsiteY8" fmla="*/ 21431 h 1150144"/>
              <a:gd name="connsiteX9" fmla="*/ 0 w 1564673"/>
              <a:gd name="connsiteY9"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4673" h="1150144">
                <a:moveTo>
                  <a:pt x="157163" y="1150144"/>
                </a:moveTo>
                <a:lnTo>
                  <a:pt x="414338" y="1128713"/>
                </a:lnTo>
                <a:cubicBezTo>
                  <a:pt x="563166" y="1116807"/>
                  <a:pt x="877491" y="1114425"/>
                  <a:pt x="1050132" y="1078706"/>
                </a:cubicBezTo>
                <a:cubicBezTo>
                  <a:pt x="1222773" y="1042987"/>
                  <a:pt x="1364457" y="990600"/>
                  <a:pt x="1450182" y="914400"/>
                </a:cubicBezTo>
                <a:cubicBezTo>
                  <a:pt x="1535907" y="838200"/>
                  <a:pt x="1562101" y="715565"/>
                  <a:pt x="1564482" y="621506"/>
                </a:cubicBezTo>
                <a:cubicBezTo>
                  <a:pt x="1566863" y="527447"/>
                  <a:pt x="1547813" y="435769"/>
                  <a:pt x="1464469" y="350044"/>
                </a:cubicBezTo>
                <a:cubicBezTo>
                  <a:pt x="1381125" y="264319"/>
                  <a:pt x="1202532" y="158353"/>
                  <a:pt x="1064419" y="107156"/>
                </a:cubicBezTo>
                <a:cubicBezTo>
                  <a:pt x="926307" y="55959"/>
                  <a:pt x="758428" y="57150"/>
                  <a:pt x="635794" y="42863"/>
                </a:cubicBezTo>
                <a:cubicBezTo>
                  <a:pt x="513160" y="28576"/>
                  <a:pt x="328613" y="21431"/>
                  <a:pt x="328613" y="21431"/>
                </a:cubicBezTo>
                <a:lnTo>
                  <a:pt x="0" y="0"/>
                </a:lnTo>
              </a:path>
            </a:pathLst>
          </a:custGeom>
          <a:ln w="38100">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A5CC0597-053B-F9CB-C13C-FD83BF8F589E}"/>
              </a:ext>
            </a:extLst>
          </p:cNvPr>
          <p:cNvSpPr txBox="1"/>
          <p:nvPr/>
        </p:nvSpPr>
        <p:spPr>
          <a:xfrm>
            <a:off x="8022910" y="3612951"/>
            <a:ext cx="3000184" cy="923330"/>
          </a:xfrm>
          <a:prstGeom prst="rect">
            <a:avLst/>
          </a:prstGeom>
          <a:noFill/>
        </p:spPr>
        <p:txBody>
          <a:bodyPr wrap="square" rtlCol="0">
            <a:spAutoFit/>
          </a:bodyPr>
          <a:lstStyle/>
          <a:p>
            <a:r>
              <a:rPr lang="en-US" dirty="0">
                <a:solidFill>
                  <a:schemeClr val="accent6"/>
                </a:solidFill>
              </a:rPr>
              <a:t>To sort from oldest to newest, we could switch these lines</a:t>
            </a:r>
          </a:p>
        </p:txBody>
      </p:sp>
      <p:pic>
        <p:nvPicPr>
          <p:cNvPr id="18" name="Picture 17">
            <a:extLst>
              <a:ext uri="{FF2B5EF4-FFF2-40B4-BE49-F238E27FC236}">
                <a16:creationId xmlns:a16="http://schemas.microsoft.com/office/drawing/2014/main" id="{190F2CB3-FE6E-52A5-BC2F-ED607225BF9F}"/>
              </a:ext>
            </a:extLst>
          </p:cNvPr>
          <p:cNvPicPr>
            <a:picLocks noChangeAspect="1"/>
          </p:cNvPicPr>
          <p:nvPr/>
        </p:nvPicPr>
        <p:blipFill>
          <a:blip r:embed="rId7"/>
          <a:stretch>
            <a:fillRect/>
          </a:stretch>
        </p:blipFill>
        <p:spPr>
          <a:xfrm>
            <a:off x="0" y="6441359"/>
            <a:ext cx="12192000" cy="189808"/>
          </a:xfrm>
          <a:prstGeom prst="rect">
            <a:avLst/>
          </a:prstGeom>
        </p:spPr>
      </p:pic>
      <p:pic>
        <p:nvPicPr>
          <p:cNvPr id="10242" name="Picture 2" descr="Loja Online de Produtos para bebe | Clara Baby">
            <a:extLst>
              <a:ext uri="{FF2B5EF4-FFF2-40B4-BE49-F238E27FC236}">
                <a16:creationId xmlns:a16="http://schemas.microsoft.com/office/drawing/2014/main" id="{D6F768F3-FC5C-0221-749D-2C4365DBD6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5040" y="5116044"/>
            <a:ext cx="1002941" cy="1219793"/>
          </a:xfrm>
          <a:prstGeom prst="rect">
            <a:avLst/>
          </a:prstGeom>
          <a:noFill/>
          <a:extLst>
            <a:ext uri="{909E8E84-426E-40DD-AFC4-6F175D3DCCD1}">
              <a14:hiddenFill xmlns:a14="http://schemas.microsoft.com/office/drawing/2010/main">
                <a:solidFill>
                  <a:srgbClr val="FFFFFF"/>
                </a:solidFill>
              </a14:hiddenFill>
            </a:ext>
          </a:extLst>
        </p:spPr>
      </p:pic>
      <p:pic>
        <p:nvPicPr>
          <p:cNvPr id="19" name="baby-crying-01">
            <a:hlinkClick r:id="" action="ppaction://media"/>
            <a:extLst>
              <a:ext uri="{FF2B5EF4-FFF2-40B4-BE49-F238E27FC236}">
                <a16:creationId xmlns:a16="http://schemas.microsoft.com/office/drawing/2014/main" id="{2D817B50-1DA9-0C38-1885-C2C1BA09A13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296078" y="5510081"/>
            <a:ext cx="406400" cy="406400"/>
          </a:xfrm>
          <a:prstGeom prst="rect">
            <a:avLst/>
          </a:prstGeom>
        </p:spPr>
      </p:pic>
      <p:cxnSp>
        <p:nvCxnSpPr>
          <p:cNvPr id="22" name="Straight Arrow Connector 21">
            <a:extLst>
              <a:ext uri="{FF2B5EF4-FFF2-40B4-BE49-F238E27FC236}">
                <a16:creationId xmlns:a16="http://schemas.microsoft.com/office/drawing/2014/main" id="{52B61C12-5F7B-58A5-79A0-90988841397C}"/>
              </a:ext>
            </a:extLst>
          </p:cNvPr>
          <p:cNvCxnSpPr/>
          <p:nvPr/>
        </p:nvCxnSpPr>
        <p:spPr>
          <a:xfrm flipV="1">
            <a:off x="2535044" y="6119284"/>
            <a:ext cx="0" cy="322075"/>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pic>
        <p:nvPicPr>
          <p:cNvPr id="10244" name="Picture 4" descr="Glass Baby Bottle – Back to Basics">
            <a:extLst>
              <a:ext uri="{FF2B5EF4-FFF2-40B4-BE49-F238E27FC236}">
                <a16:creationId xmlns:a16="http://schemas.microsoft.com/office/drawing/2014/main" id="{A4996B65-42CD-A671-9618-7D0A85290D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7855" y="5496094"/>
            <a:ext cx="866091" cy="86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11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0242"/>
                                        </p:tgtEl>
                                        <p:attrNameLst>
                                          <p:attrName>style.visibility</p:attrName>
                                        </p:attrNameLst>
                                      </p:cBhvr>
                                      <p:to>
                                        <p:strVal val="visible"/>
                                      </p:to>
                                    </p:set>
                                    <p:anim calcmode="lin" valueType="num">
                                      <p:cBhvr additive="base">
                                        <p:cTn id="36" dur="2000" fill="hold"/>
                                        <p:tgtEl>
                                          <p:spTgt spid="10242"/>
                                        </p:tgtEl>
                                        <p:attrNameLst>
                                          <p:attrName>ppt_x</p:attrName>
                                        </p:attrNameLst>
                                      </p:cBhvr>
                                      <p:tavLst>
                                        <p:tav tm="0">
                                          <p:val>
                                            <p:strVal val="0-#ppt_w/2"/>
                                          </p:val>
                                        </p:tav>
                                        <p:tav tm="100000">
                                          <p:val>
                                            <p:strVal val="#ppt_x"/>
                                          </p:val>
                                        </p:tav>
                                      </p:tavLst>
                                    </p:anim>
                                    <p:anim calcmode="lin" valueType="num">
                                      <p:cBhvr additive="base">
                                        <p:cTn id="37" dur="2000" fill="hold"/>
                                        <p:tgtEl>
                                          <p:spTgt spid="10242"/>
                                        </p:tgtEl>
                                        <p:attrNameLst>
                                          <p:attrName>ppt_y</p:attrName>
                                        </p:attrNameLst>
                                      </p:cBhvr>
                                      <p:tavLst>
                                        <p:tav tm="0">
                                          <p:val>
                                            <p:strVal val="#ppt_y"/>
                                          </p:val>
                                        </p:tav>
                                        <p:tav tm="100000">
                                          <p:val>
                                            <p:strVal val="#ppt_y"/>
                                          </p:val>
                                        </p:tav>
                                      </p:tavLst>
                                    </p:anim>
                                  </p:childTnLst>
                                </p:cTn>
                              </p:par>
                              <p:par>
                                <p:cTn id="38" presetID="1" presetClass="mediacall" presetSubtype="0" fill="hold" nodeType="withEffect">
                                  <p:stCondLst>
                                    <p:cond delay="0"/>
                                  </p:stCondLst>
                                  <p:childTnLst>
                                    <p:cmd type="call" cmd="playFrom(0.0)">
                                      <p:cBhvr>
                                        <p:cTn id="39" dur="17064" fill="hold"/>
                                        <p:tgtEl>
                                          <p:spTgt spid="19"/>
                                        </p:tgtEl>
                                      </p:cBhvr>
                                    </p:cmd>
                                  </p:childTnLst>
                                </p:cTn>
                              </p:par>
                              <p:par>
                                <p:cTn id="40" presetID="10" presetClass="entr" presetSubtype="0" fill="hold" nodeType="withEffect">
                                  <p:stCondLst>
                                    <p:cond delay="20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244"/>
                                        </p:tgtEl>
                                        <p:attrNameLst>
                                          <p:attrName>style.visibility</p:attrName>
                                        </p:attrNameLst>
                                      </p:cBhvr>
                                      <p:to>
                                        <p:strVal val="visible"/>
                                      </p:to>
                                    </p:set>
                                    <p:anim calcmode="lin" valueType="num">
                                      <p:cBhvr additive="base">
                                        <p:cTn id="47" dur="500" fill="hold"/>
                                        <p:tgtEl>
                                          <p:spTgt spid="10244"/>
                                        </p:tgtEl>
                                        <p:attrNameLst>
                                          <p:attrName>ppt_x</p:attrName>
                                        </p:attrNameLst>
                                      </p:cBhvr>
                                      <p:tavLst>
                                        <p:tav tm="0">
                                          <p:val>
                                            <p:strVal val="#ppt_x"/>
                                          </p:val>
                                        </p:tav>
                                        <p:tav tm="100000">
                                          <p:val>
                                            <p:strVal val="#ppt_x"/>
                                          </p:val>
                                        </p:tav>
                                      </p:tavLst>
                                    </p:anim>
                                    <p:anim calcmode="lin" valueType="num">
                                      <p:cBhvr additive="base">
                                        <p:cTn id="48"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31633">
                <p:cTn id="57" fill="hold" display="0">
                  <p:stCondLst>
                    <p:cond delay="indefinite"/>
                  </p:stCondLst>
                  <p:endCondLst>
                    <p:cond evt="onStopAudio" delay="0">
                      <p:tgtEl>
                        <p:sldTgt/>
                      </p:tgtEl>
                    </p:cond>
                    <p:cond evt="onNext" delay="0">
                      <p:tgtEl>
                        <p:sldTgt/>
                      </p:tgtEl>
                    </p:cond>
                  </p:endCondLst>
                </p:cTn>
                <p:tgtEl>
                  <p:spTgt spid="19"/>
                </p:tgtEl>
              </p:cMediaNode>
            </p:audio>
          </p:childTnLst>
        </p:cTn>
      </p:par>
    </p:tnLst>
    <p:bldLst>
      <p:bldP spid="5" grpId="0"/>
      <p:bldP spid="10" grpId="0"/>
      <p:bldP spid="13" grpId="0" animBg="1"/>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4854-A418-E950-CEE1-941FD3A00A6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843CE23C-1BCC-0894-9C99-25F465737BBF}"/>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age</a:t>
            </a:r>
          </a:p>
        </p:txBody>
      </p:sp>
      <p:sp>
        <p:nvSpPr>
          <p:cNvPr id="4" name="TextBox 3">
            <a:extLst>
              <a:ext uri="{FF2B5EF4-FFF2-40B4-BE49-F238E27FC236}">
                <a16:creationId xmlns:a16="http://schemas.microsoft.com/office/drawing/2014/main" id="{2ED3F922-F96C-BC66-E1F4-CE6C6C2A6167}"/>
              </a:ext>
            </a:extLst>
          </p:cNvPr>
          <p:cNvSpPr txBox="1"/>
          <p:nvPr/>
        </p:nvSpPr>
        <p:spPr>
          <a:xfrm>
            <a:off x="0" y="1160266"/>
            <a:ext cx="12192000" cy="523220"/>
          </a:xfrm>
          <a:prstGeom prst="rect">
            <a:avLst/>
          </a:prstGeom>
          <a:noFill/>
        </p:spPr>
        <p:txBody>
          <a:bodyPr wrap="square" rtlCol="0">
            <a:spAutoFit/>
          </a:bodyPr>
          <a:lstStyle/>
          <a:p>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Approach 2: Lambda with method reference</a:t>
            </a:r>
          </a:p>
        </p:txBody>
      </p:sp>
      <p:pic>
        <p:nvPicPr>
          <p:cNvPr id="6" name="Picture 5">
            <a:extLst>
              <a:ext uri="{FF2B5EF4-FFF2-40B4-BE49-F238E27FC236}">
                <a16:creationId xmlns:a16="http://schemas.microsoft.com/office/drawing/2014/main" id="{7C270411-B101-630F-AE69-1C5255537DD5}"/>
              </a:ext>
            </a:extLst>
          </p:cNvPr>
          <p:cNvPicPr>
            <a:picLocks noChangeAspect="1"/>
          </p:cNvPicPr>
          <p:nvPr/>
        </p:nvPicPr>
        <p:blipFill>
          <a:blip r:embed="rId2"/>
          <a:stretch>
            <a:fillRect/>
          </a:stretch>
        </p:blipFill>
        <p:spPr>
          <a:xfrm>
            <a:off x="511462" y="2035944"/>
            <a:ext cx="11045729" cy="5232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83D86177-AA17-51B7-A59A-1A9E2D128C17}"/>
              </a:ext>
            </a:extLst>
          </p:cNvPr>
          <p:cNvPicPr>
            <a:picLocks noChangeAspect="1"/>
          </p:cNvPicPr>
          <p:nvPr/>
        </p:nvPicPr>
        <p:blipFill>
          <a:blip r:embed="rId3"/>
          <a:stretch>
            <a:fillRect/>
          </a:stretch>
        </p:blipFill>
        <p:spPr>
          <a:xfrm>
            <a:off x="3988252" y="3068783"/>
            <a:ext cx="4896533" cy="9240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0" name="Straight Arrow Connector 9">
            <a:extLst>
              <a:ext uri="{FF2B5EF4-FFF2-40B4-BE49-F238E27FC236}">
                <a16:creationId xmlns:a16="http://schemas.microsoft.com/office/drawing/2014/main" id="{95D44BF4-664C-29C1-2506-D455704646A0}"/>
              </a:ext>
            </a:extLst>
          </p:cNvPr>
          <p:cNvCxnSpPr>
            <a:cxnSpLocks/>
            <a:endCxn id="8" idx="0"/>
          </p:cNvCxnSpPr>
          <p:nvPr/>
        </p:nvCxnSpPr>
        <p:spPr>
          <a:xfrm>
            <a:off x="6436519" y="2476160"/>
            <a:ext cx="0" cy="592623"/>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2420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4854-A418-E950-CEE1-941FD3A00A6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843CE23C-1BCC-0894-9C99-25F465737BBF}"/>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age</a:t>
            </a:r>
          </a:p>
        </p:txBody>
      </p:sp>
      <p:sp>
        <p:nvSpPr>
          <p:cNvPr id="4" name="TextBox 3">
            <a:extLst>
              <a:ext uri="{FF2B5EF4-FFF2-40B4-BE49-F238E27FC236}">
                <a16:creationId xmlns:a16="http://schemas.microsoft.com/office/drawing/2014/main" id="{2ED3F922-F96C-BC66-E1F4-CE6C6C2A6167}"/>
              </a:ext>
            </a:extLst>
          </p:cNvPr>
          <p:cNvSpPr txBox="1"/>
          <p:nvPr/>
        </p:nvSpPr>
        <p:spPr>
          <a:xfrm>
            <a:off x="0" y="1160266"/>
            <a:ext cx="12192000" cy="523220"/>
          </a:xfrm>
          <a:prstGeom prst="rect">
            <a:avLst/>
          </a:prstGeom>
          <a:noFill/>
        </p:spPr>
        <p:txBody>
          <a:bodyPr wrap="square" rtlCol="0">
            <a:spAutoFit/>
          </a:bodyPr>
          <a:lstStyle/>
          <a:p>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Approach 3: Direct method reference</a:t>
            </a:r>
          </a:p>
        </p:txBody>
      </p:sp>
      <p:pic>
        <p:nvPicPr>
          <p:cNvPr id="7" name="Picture 6">
            <a:extLst>
              <a:ext uri="{FF2B5EF4-FFF2-40B4-BE49-F238E27FC236}">
                <a16:creationId xmlns:a16="http://schemas.microsoft.com/office/drawing/2014/main" id="{CEA77E98-E4A1-E5AA-FC24-643617262055}"/>
              </a:ext>
            </a:extLst>
          </p:cNvPr>
          <p:cNvPicPr>
            <a:picLocks noChangeAspect="1"/>
          </p:cNvPicPr>
          <p:nvPr/>
        </p:nvPicPr>
        <p:blipFill>
          <a:blip r:embed="rId2"/>
          <a:stretch>
            <a:fillRect/>
          </a:stretch>
        </p:blipFill>
        <p:spPr>
          <a:xfrm>
            <a:off x="137715" y="1829466"/>
            <a:ext cx="11355194" cy="64669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A5DE68D4-D0C0-8AE4-A466-F3E1A9ABAF23}"/>
              </a:ext>
            </a:extLst>
          </p:cNvPr>
          <p:cNvPicPr>
            <a:picLocks noChangeAspect="1"/>
          </p:cNvPicPr>
          <p:nvPr/>
        </p:nvPicPr>
        <p:blipFill>
          <a:blip r:embed="rId3"/>
          <a:stretch>
            <a:fillRect/>
          </a:stretch>
        </p:blipFill>
        <p:spPr>
          <a:xfrm>
            <a:off x="137715" y="5554859"/>
            <a:ext cx="11606042" cy="11858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194" name="Picture 2" descr="IntelliJ IDEA: o Java IDE capaz e ergonômico da JetBrains">
            <a:extLst>
              <a:ext uri="{FF2B5EF4-FFF2-40B4-BE49-F238E27FC236}">
                <a16:creationId xmlns:a16="http://schemas.microsoft.com/office/drawing/2014/main" id="{DA355B22-55CE-D9A8-379A-A384FA232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362" y="2837754"/>
            <a:ext cx="2604747" cy="26047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he human brain – Maropeng and Sterkfontein Caves">
            <a:extLst>
              <a:ext uri="{FF2B5EF4-FFF2-40B4-BE49-F238E27FC236}">
                <a16:creationId xmlns:a16="http://schemas.microsoft.com/office/drawing/2014/main" id="{59F63529-9939-609A-D579-6DAF3ACE1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3453" y="2883168"/>
            <a:ext cx="945094" cy="67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fade">
                                      <p:cBhvr>
                                        <p:cTn id="17" dur="500"/>
                                        <p:tgtEl>
                                          <p:spTgt spid="819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6" presetClass="emph" presetSubtype="0" fill="hold" nodeType="withEffect">
                                  <p:stCondLst>
                                    <p:cond delay="0"/>
                                  </p:stCondLst>
                                  <p:childTnLst>
                                    <p:animScale>
                                      <p:cBhvr>
                                        <p:cTn id="23" dur="2000" fill="hold"/>
                                        <p:tgtEl>
                                          <p:spTgt spid="13"/>
                                        </p:tgtEl>
                                      </p:cBhvr>
                                      <p:by x="200000" y="200000"/>
                                    </p:animScale>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98E0-C2D8-DD6C-1629-790ABA514C7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35C34319-95A9-5265-16F2-7CFE9BF29E9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name</a:t>
            </a:r>
          </a:p>
        </p:txBody>
      </p:sp>
      <p:pic>
        <p:nvPicPr>
          <p:cNvPr id="5" name="Picture 4">
            <a:extLst>
              <a:ext uri="{FF2B5EF4-FFF2-40B4-BE49-F238E27FC236}">
                <a16:creationId xmlns:a16="http://schemas.microsoft.com/office/drawing/2014/main" id="{F769D997-E35C-58BF-AB16-39262A8D65C5}"/>
              </a:ext>
            </a:extLst>
          </p:cNvPr>
          <p:cNvPicPr>
            <a:picLocks noChangeAspect="1"/>
          </p:cNvPicPr>
          <p:nvPr/>
        </p:nvPicPr>
        <p:blipFill>
          <a:blip r:embed="rId2"/>
          <a:stretch>
            <a:fillRect/>
          </a:stretch>
        </p:blipFill>
        <p:spPr>
          <a:xfrm>
            <a:off x="108278" y="1578689"/>
            <a:ext cx="11931331" cy="543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0140AC73-E78F-18FC-D488-2200DDDDC6B5}"/>
              </a:ext>
            </a:extLst>
          </p:cNvPr>
          <p:cNvPicPr>
            <a:picLocks noChangeAspect="1"/>
          </p:cNvPicPr>
          <p:nvPr/>
        </p:nvPicPr>
        <p:blipFill>
          <a:blip r:embed="rId3"/>
          <a:stretch>
            <a:fillRect/>
          </a:stretch>
        </p:blipFill>
        <p:spPr>
          <a:xfrm>
            <a:off x="58909" y="2572315"/>
            <a:ext cx="11980700" cy="10239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896BE900-89B6-49F7-70B4-234B38AB7CA6}"/>
              </a:ext>
            </a:extLst>
          </p:cNvPr>
          <p:cNvPicPr>
            <a:picLocks noChangeAspect="1"/>
          </p:cNvPicPr>
          <p:nvPr/>
        </p:nvPicPr>
        <p:blipFill>
          <a:blip r:embed="rId4"/>
          <a:stretch>
            <a:fillRect/>
          </a:stretch>
        </p:blipFill>
        <p:spPr>
          <a:xfrm>
            <a:off x="88360" y="4046933"/>
            <a:ext cx="12015279" cy="6453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3" name="Straight Arrow Connector 12">
            <a:extLst>
              <a:ext uri="{FF2B5EF4-FFF2-40B4-BE49-F238E27FC236}">
                <a16:creationId xmlns:a16="http://schemas.microsoft.com/office/drawing/2014/main" id="{70F8B316-9B58-9597-416B-43952E01BC88}"/>
              </a:ext>
            </a:extLst>
          </p:cNvPr>
          <p:cNvCxnSpPr/>
          <p:nvPr/>
        </p:nvCxnSpPr>
        <p:spPr>
          <a:xfrm>
            <a:off x="6457950" y="2121689"/>
            <a:ext cx="0" cy="45062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C2B505CE-F02B-46E3-997A-FFE25B53D60C}"/>
              </a:ext>
            </a:extLst>
          </p:cNvPr>
          <p:cNvCxnSpPr/>
          <p:nvPr/>
        </p:nvCxnSpPr>
        <p:spPr>
          <a:xfrm>
            <a:off x="6457950" y="3596307"/>
            <a:ext cx="0" cy="45062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503A93AE-425A-FC57-1D9A-DCE84AC750D3}"/>
              </a:ext>
            </a:extLst>
          </p:cNvPr>
          <p:cNvPicPr>
            <a:picLocks noChangeAspect="1"/>
          </p:cNvPicPr>
          <p:nvPr/>
        </p:nvPicPr>
        <p:blipFill>
          <a:blip r:embed="rId5"/>
          <a:stretch>
            <a:fillRect/>
          </a:stretch>
        </p:blipFill>
        <p:spPr>
          <a:xfrm>
            <a:off x="0" y="5743661"/>
            <a:ext cx="12192000" cy="228516"/>
          </a:xfrm>
          <a:prstGeom prst="rect">
            <a:avLst/>
          </a:prstGeom>
        </p:spPr>
      </p:pic>
      <p:sp>
        <p:nvSpPr>
          <p:cNvPr id="17" name="TextBox 16">
            <a:extLst>
              <a:ext uri="{FF2B5EF4-FFF2-40B4-BE49-F238E27FC236}">
                <a16:creationId xmlns:a16="http://schemas.microsoft.com/office/drawing/2014/main" id="{F95A197A-5632-207A-B109-387B629A1027}"/>
              </a:ext>
            </a:extLst>
          </p:cNvPr>
          <p:cNvSpPr txBox="1"/>
          <p:nvPr/>
        </p:nvSpPr>
        <p:spPr>
          <a:xfrm>
            <a:off x="4034376" y="5320483"/>
            <a:ext cx="4123245"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Is there a problem in the sorted list?</a:t>
            </a:r>
          </a:p>
        </p:txBody>
      </p:sp>
      <p:sp>
        <p:nvSpPr>
          <p:cNvPr id="19" name="Free-form: Shape 18">
            <a:extLst>
              <a:ext uri="{FF2B5EF4-FFF2-40B4-BE49-F238E27FC236}">
                <a16:creationId xmlns:a16="http://schemas.microsoft.com/office/drawing/2014/main" id="{EB5B35BE-6FB5-569D-5194-B855CF3A628F}"/>
              </a:ext>
            </a:extLst>
          </p:cNvPr>
          <p:cNvSpPr/>
          <p:nvPr/>
        </p:nvSpPr>
        <p:spPr>
          <a:xfrm>
            <a:off x="4562476" y="5986463"/>
            <a:ext cx="1259680" cy="373143"/>
          </a:xfrm>
          <a:custGeom>
            <a:avLst/>
            <a:gdLst>
              <a:gd name="connsiteX0" fmla="*/ 38099 w 1259680"/>
              <a:gd name="connsiteY0" fmla="*/ 0 h 373143"/>
              <a:gd name="connsiteX1" fmla="*/ 16668 w 1259680"/>
              <a:gd name="connsiteY1" fmla="*/ 292893 h 373143"/>
              <a:gd name="connsiteX2" fmla="*/ 252412 w 1259680"/>
              <a:gd name="connsiteY2" fmla="*/ 371475 h 373143"/>
              <a:gd name="connsiteX3" fmla="*/ 638174 w 1259680"/>
              <a:gd name="connsiteY3" fmla="*/ 342900 h 373143"/>
              <a:gd name="connsiteX4" fmla="*/ 966787 w 1259680"/>
              <a:gd name="connsiteY4" fmla="*/ 300037 h 373143"/>
              <a:gd name="connsiteX5" fmla="*/ 1159668 w 1259680"/>
              <a:gd name="connsiteY5" fmla="*/ 264318 h 373143"/>
              <a:gd name="connsiteX6" fmla="*/ 1259680 w 1259680"/>
              <a:gd name="connsiteY6" fmla="*/ 92868 h 37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680" h="373143">
                <a:moveTo>
                  <a:pt x="38099" y="0"/>
                </a:moveTo>
                <a:cubicBezTo>
                  <a:pt x="9524" y="115490"/>
                  <a:pt x="-19051" y="230981"/>
                  <a:pt x="16668" y="292893"/>
                </a:cubicBezTo>
                <a:cubicBezTo>
                  <a:pt x="52387" y="354805"/>
                  <a:pt x="148828" y="363141"/>
                  <a:pt x="252412" y="371475"/>
                </a:cubicBezTo>
                <a:cubicBezTo>
                  <a:pt x="355996" y="379810"/>
                  <a:pt x="519112" y="354806"/>
                  <a:pt x="638174" y="342900"/>
                </a:cubicBezTo>
                <a:cubicBezTo>
                  <a:pt x="757237" y="330994"/>
                  <a:pt x="879871" y="313134"/>
                  <a:pt x="966787" y="300037"/>
                </a:cubicBezTo>
                <a:cubicBezTo>
                  <a:pt x="1053703" y="286940"/>
                  <a:pt x="1110853" y="298846"/>
                  <a:pt x="1159668" y="264318"/>
                </a:cubicBezTo>
                <a:cubicBezTo>
                  <a:pt x="1208483" y="229790"/>
                  <a:pt x="1241821" y="140493"/>
                  <a:pt x="1259680" y="92868"/>
                </a:cubicBezTo>
              </a:path>
            </a:pathLst>
          </a:custGeom>
          <a:ln w="38100">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D35EC69-8457-8565-D0CA-295C6183506E}"/>
              </a:ext>
            </a:extLst>
          </p:cNvPr>
          <p:cNvSpPr txBox="1"/>
          <p:nvPr/>
        </p:nvSpPr>
        <p:spPr>
          <a:xfrm>
            <a:off x="-57150" y="6294381"/>
            <a:ext cx="12249150" cy="646331"/>
          </a:xfrm>
          <a:prstGeom prst="rect">
            <a:avLst/>
          </a:prstGeom>
          <a:noFill/>
        </p:spPr>
        <p:txBody>
          <a:bodyPr wrap="square" rtlCol="0">
            <a:spAutoFit/>
          </a:bodyPr>
          <a:lstStyle/>
          <a:p>
            <a:r>
              <a:rPr lang="en-US" dirty="0">
                <a:solidFill>
                  <a:schemeClr val="accent6"/>
                </a:solidFill>
              </a:rPr>
              <a:t>Intuitively, ‘Jordan </a:t>
            </a:r>
            <a:r>
              <a:rPr lang="en-US" dirty="0" err="1">
                <a:solidFill>
                  <a:schemeClr val="accent6"/>
                </a:solidFill>
              </a:rPr>
              <a:t>Dotwav</a:t>
            </a:r>
            <a:r>
              <a:rPr lang="en-US" dirty="0">
                <a:solidFill>
                  <a:schemeClr val="accent6"/>
                </a:solidFill>
              </a:rPr>
              <a:t>’ should appear first since, even though the 1</a:t>
            </a:r>
            <a:r>
              <a:rPr lang="en-US" baseline="30000" dirty="0">
                <a:solidFill>
                  <a:schemeClr val="accent6"/>
                </a:solidFill>
              </a:rPr>
              <a:t>st</a:t>
            </a:r>
            <a:r>
              <a:rPr lang="en-US" dirty="0">
                <a:solidFill>
                  <a:schemeClr val="accent6"/>
                </a:solidFill>
              </a:rPr>
              <a:t> name is the same, ‘</a:t>
            </a:r>
            <a:r>
              <a:rPr lang="en-US" dirty="0" err="1">
                <a:solidFill>
                  <a:schemeClr val="accent6"/>
                </a:solidFill>
              </a:rPr>
              <a:t>Dotwav</a:t>
            </a:r>
            <a:r>
              <a:rPr lang="en-US" dirty="0">
                <a:solidFill>
                  <a:schemeClr val="accent6"/>
                </a:solidFill>
              </a:rPr>
              <a:t>’ comes first than Ramsey when sorting by name </a:t>
            </a:r>
          </a:p>
        </p:txBody>
      </p:sp>
    </p:spTree>
    <p:extLst>
      <p:ext uri="{BB962C8B-B14F-4D97-AF65-F5344CB8AC3E}">
        <p14:creationId xmlns:p14="http://schemas.microsoft.com/office/powerpoint/2010/main" val="257781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9" grpId="0" animBg="1"/>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9A66-039E-76B4-01CF-3ED24B00DD0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F9FAF2A5-F436-2F88-F52E-FCE5C1E36102}"/>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name with a tie breaker: the last name</a:t>
            </a:r>
          </a:p>
        </p:txBody>
      </p:sp>
      <p:pic>
        <p:nvPicPr>
          <p:cNvPr id="5" name="Picture 4">
            <a:extLst>
              <a:ext uri="{FF2B5EF4-FFF2-40B4-BE49-F238E27FC236}">
                <a16:creationId xmlns:a16="http://schemas.microsoft.com/office/drawing/2014/main" id="{DB3202C8-F89B-1B85-2F63-A44F7084251F}"/>
              </a:ext>
            </a:extLst>
          </p:cNvPr>
          <p:cNvPicPr>
            <a:picLocks noChangeAspect="1"/>
          </p:cNvPicPr>
          <p:nvPr/>
        </p:nvPicPr>
        <p:blipFill>
          <a:blip r:embed="rId2"/>
          <a:stretch>
            <a:fillRect/>
          </a:stretch>
        </p:blipFill>
        <p:spPr>
          <a:xfrm>
            <a:off x="213635" y="1595388"/>
            <a:ext cx="11839880" cy="3834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2374D50B-E9F9-96F0-7907-186A1A27EE40}"/>
              </a:ext>
            </a:extLst>
          </p:cNvPr>
          <p:cNvPicPr>
            <a:picLocks noChangeAspect="1"/>
          </p:cNvPicPr>
          <p:nvPr/>
        </p:nvPicPr>
        <p:blipFill>
          <a:blip r:embed="rId3"/>
          <a:stretch>
            <a:fillRect/>
          </a:stretch>
        </p:blipFill>
        <p:spPr>
          <a:xfrm>
            <a:off x="0" y="2199742"/>
            <a:ext cx="12192000" cy="229655"/>
          </a:xfrm>
          <a:prstGeom prst="rect">
            <a:avLst/>
          </a:prstGeom>
        </p:spPr>
      </p:pic>
      <p:pic>
        <p:nvPicPr>
          <p:cNvPr id="9" name="Picture 8">
            <a:extLst>
              <a:ext uri="{FF2B5EF4-FFF2-40B4-BE49-F238E27FC236}">
                <a16:creationId xmlns:a16="http://schemas.microsoft.com/office/drawing/2014/main" id="{7A43698C-941B-89D4-BE06-991BF526CC91}"/>
              </a:ext>
            </a:extLst>
          </p:cNvPr>
          <p:cNvPicPr>
            <a:picLocks noChangeAspect="1"/>
          </p:cNvPicPr>
          <p:nvPr/>
        </p:nvPicPr>
        <p:blipFill>
          <a:blip r:embed="rId4"/>
          <a:stretch>
            <a:fillRect/>
          </a:stretch>
        </p:blipFill>
        <p:spPr>
          <a:xfrm>
            <a:off x="213635" y="3244131"/>
            <a:ext cx="11509755" cy="2920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1D4264E3-EB13-C326-4A74-3754A0441569}"/>
              </a:ext>
            </a:extLst>
          </p:cNvPr>
          <p:cNvSpPr txBox="1"/>
          <p:nvPr/>
        </p:nvSpPr>
        <p:spPr>
          <a:xfrm>
            <a:off x="0" y="2618186"/>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name with a tie breaker: the last name. Reversed</a:t>
            </a:r>
          </a:p>
        </p:txBody>
      </p:sp>
      <p:pic>
        <p:nvPicPr>
          <p:cNvPr id="12" name="Picture 11">
            <a:extLst>
              <a:ext uri="{FF2B5EF4-FFF2-40B4-BE49-F238E27FC236}">
                <a16:creationId xmlns:a16="http://schemas.microsoft.com/office/drawing/2014/main" id="{F6CD1217-B5A5-F06F-B8DD-961BB48ADE53}"/>
              </a:ext>
            </a:extLst>
          </p:cNvPr>
          <p:cNvPicPr>
            <a:picLocks noChangeAspect="1"/>
          </p:cNvPicPr>
          <p:nvPr/>
        </p:nvPicPr>
        <p:blipFill>
          <a:blip r:embed="rId5"/>
          <a:stretch>
            <a:fillRect/>
          </a:stretch>
        </p:blipFill>
        <p:spPr>
          <a:xfrm>
            <a:off x="0" y="3809465"/>
            <a:ext cx="12192000" cy="243584"/>
          </a:xfrm>
          <a:prstGeom prst="rect">
            <a:avLst/>
          </a:prstGeom>
        </p:spPr>
      </p:pic>
      <p:sp>
        <p:nvSpPr>
          <p:cNvPr id="14" name="TextBox 13">
            <a:extLst>
              <a:ext uri="{FF2B5EF4-FFF2-40B4-BE49-F238E27FC236}">
                <a16:creationId xmlns:a16="http://schemas.microsoft.com/office/drawing/2014/main" id="{35F4BEBB-8AA2-EE62-3362-0EF045259FFA}"/>
              </a:ext>
            </a:extLst>
          </p:cNvPr>
          <p:cNvSpPr txBox="1"/>
          <p:nvPr/>
        </p:nvSpPr>
        <p:spPr>
          <a:xfrm>
            <a:off x="0" y="4071333"/>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Sorting people by age without modifying original list</a:t>
            </a:r>
          </a:p>
        </p:txBody>
      </p:sp>
      <p:pic>
        <p:nvPicPr>
          <p:cNvPr id="17" name="Picture 16">
            <a:extLst>
              <a:ext uri="{FF2B5EF4-FFF2-40B4-BE49-F238E27FC236}">
                <a16:creationId xmlns:a16="http://schemas.microsoft.com/office/drawing/2014/main" id="{4DE9B5A6-2D50-A733-066B-FDA0A35B30C3}"/>
              </a:ext>
            </a:extLst>
          </p:cNvPr>
          <p:cNvPicPr>
            <a:picLocks noChangeAspect="1"/>
          </p:cNvPicPr>
          <p:nvPr/>
        </p:nvPicPr>
        <p:blipFill>
          <a:blip r:embed="rId6"/>
          <a:stretch>
            <a:fillRect/>
          </a:stretch>
        </p:blipFill>
        <p:spPr>
          <a:xfrm>
            <a:off x="252924" y="4736500"/>
            <a:ext cx="11761301" cy="4139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7357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ED6DA-B7A6-AF01-F8B1-377C72A412A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B50963F-F064-9316-C443-55AC3BAF5DBE}"/>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r>
              <a:rPr lang="en-US" dirty="0"/>
              <a:t>/Exercise1</a:t>
            </a:r>
          </a:p>
          <a:p>
            <a:pPr marL="285750" indent="-285750">
              <a:buFont typeface="Arial" panose="020B0604020202020204" pitchFamily="34" charset="0"/>
              <a:buChar char="•"/>
            </a:pPr>
            <a:r>
              <a:rPr lang="en-US" dirty="0"/>
              <a:t>Exercise 2</a:t>
            </a:r>
          </a:p>
        </p:txBody>
      </p:sp>
      <p:pic>
        <p:nvPicPr>
          <p:cNvPr id="4" name="Picture 3">
            <a:extLst>
              <a:ext uri="{FF2B5EF4-FFF2-40B4-BE49-F238E27FC236}">
                <a16:creationId xmlns:a16="http://schemas.microsoft.com/office/drawing/2014/main" id="{8553FF9C-0579-61A5-8272-502D3EB7AB5F}"/>
              </a:ext>
            </a:extLst>
          </p:cNvPr>
          <p:cNvPicPr>
            <a:picLocks noChangeAspect="1"/>
          </p:cNvPicPr>
          <p:nvPr/>
        </p:nvPicPr>
        <p:blipFill>
          <a:blip r:embed="rId8"/>
          <a:stretch>
            <a:fillRect/>
          </a:stretch>
        </p:blipFill>
        <p:spPr>
          <a:xfrm>
            <a:off x="4879947" y="1639337"/>
            <a:ext cx="2278089" cy="4776637"/>
          </a:xfrm>
          <a:prstGeom prst="rect">
            <a:avLst/>
          </a:prstGeom>
        </p:spPr>
      </p:pic>
      <p:pic>
        <p:nvPicPr>
          <p:cNvPr id="14338" name="Picture 2" descr="Applause GIFs - Get the best GIF on GIPHY">
            <a:extLst>
              <a:ext uri="{FF2B5EF4-FFF2-40B4-BE49-F238E27FC236}">
                <a16:creationId xmlns:a16="http://schemas.microsoft.com/office/drawing/2014/main" id="{08A86E96-3976-4627-81C2-A16CE43868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982536"/>
            <a:ext cx="12192000" cy="4875464"/>
          </a:xfrm>
          <a:prstGeom prst="rect">
            <a:avLst/>
          </a:prstGeom>
          <a:noFill/>
          <a:extLst>
            <a:ext uri="{909E8E84-426E-40DD-AFC4-6F175D3DCCD1}">
              <a14:hiddenFill xmlns:a14="http://schemas.microsoft.com/office/drawing/2010/main">
                <a:solidFill>
                  <a:srgbClr val="FFFFFF"/>
                </a:solidFill>
              </a14:hiddenFill>
            </a:ext>
          </a:extLst>
        </p:spPr>
      </p:pic>
      <p:pic>
        <p:nvPicPr>
          <p:cNvPr id="5" name="mixkit-audience-light-applause-354">
            <a:hlinkClick r:id="" action="ppaction://media"/>
            <a:extLst>
              <a:ext uri="{FF2B5EF4-FFF2-40B4-BE49-F238E27FC236}">
                <a16:creationId xmlns:a16="http://schemas.microsoft.com/office/drawing/2014/main" id="{F5A0BC7B-132B-2442-2F24-05018971EBB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486217" y="1576136"/>
            <a:ext cx="406400" cy="406400"/>
          </a:xfrm>
          <a:prstGeom prst="rect">
            <a:avLst/>
          </a:prstGeom>
        </p:spPr>
      </p:pic>
      <p:pic>
        <p:nvPicPr>
          <p:cNvPr id="14340" name="Picture 4" descr="Flower PNG images | Free PNGs">
            <a:extLst>
              <a:ext uri="{FF2B5EF4-FFF2-40B4-BE49-F238E27FC236}">
                <a16:creationId xmlns:a16="http://schemas.microsoft.com/office/drawing/2014/main" id="{EDCAB98D-3DC0-3677-2D21-5681949E52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08417" y="1639337"/>
            <a:ext cx="21717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lower PNG images | Free PNGs">
            <a:extLst>
              <a:ext uri="{FF2B5EF4-FFF2-40B4-BE49-F238E27FC236}">
                <a16:creationId xmlns:a16="http://schemas.microsoft.com/office/drawing/2014/main" id="{3FCEAD47-EE3C-1079-0320-A319CFAD21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4208" y="1409700"/>
            <a:ext cx="21717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Ovo - Minecraft Wiki">
            <a:extLst>
              <a:ext uri="{FF2B5EF4-FFF2-40B4-BE49-F238E27FC236}">
                <a16:creationId xmlns:a16="http://schemas.microsoft.com/office/drawing/2014/main" id="{91EC4B16-EDC2-E6F0-9727-09D6917263D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3735" y="3070036"/>
            <a:ext cx="1672509" cy="16725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Galinha - Minecraft Wiki">
            <a:extLst>
              <a:ext uri="{FF2B5EF4-FFF2-40B4-BE49-F238E27FC236}">
                <a16:creationId xmlns:a16="http://schemas.microsoft.com/office/drawing/2014/main" id="{DEBF2C73-03EE-2070-850B-9189E2AD9E7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0755" y="3347506"/>
            <a:ext cx="1571906" cy="1672509"/>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D28D718C-6AF7-C68F-5372-C9FF30F739D7}"/>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2648672" y="5338838"/>
            <a:ext cx="406400" cy="406400"/>
          </a:xfrm>
          <a:prstGeom prst="rect">
            <a:avLst/>
          </a:prstGeom>
        </p:spPr>
      </p:pic>
      <p:pic>
        <p:nvPicPr>
          <p:cNvPr id="6" name="classic_hurt">
            <a:hlinkClick r:id="" action="ppaction://media"/>
            <a:extLst>
              <a:ext uri="{FF2B5EF4-FFF2-40B4-BE49-F238E27FC236}">
                <a16:creationId xmlns:a16="http://schemas.microsoft.com/office/drawing/2014/main" id="{E0E26C77-7072-9C4C-5BB7-D4C5C42F1D05}"/>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3009563" y="6888163"/>
            <a:ext cx="406400" cy="406400"/>
          </a:xfrm>
          <a:prstGeom prst="rect">
            <a:avLst/>
          </a:prstGeom>
        </p:spPr>
      </p:pic>
    </p:spTree>
    <p:extLst>
      <p:ext uri="{BB962C8B-B14F-4D97-AF65-F5344CB8AC3E}">
        <p14:creationId xmlns:p14="http://schemas.microsoft.com/office/powerpoint/2010/main" val="406779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338"/>
                                        </p:tgtEl>
                                        <p:attrNameLst>
                                          <p:attrName>style.visibility</p:attrName>
                                        </p:attrNameLst>
                                      </p:cBhvr>
                                      <p:to>
                                        <p:strVal val="visible"/>
                                      </p:to>
                                    </p:set>
                                    <p:animEffect transition="in" filter="fade">
                                      <p:cBhvr>
                                        <p:cTn id="11" dur="500"/>
                                        <p:tgtEl>
                                          <p:spTgt spid="14338"/>
                                        </p:tgtEl>
                                      </p:cBhvr>
                                    </p:animEffect>
                                  </p:childTnLst>
                                </p:cTn>
                              </p:par>
                              <p:par>
                                <p:cTn id="12" presetID="1" presetClass="mediacall" presetSubtype="0" fill="hold" nodeType="withEffect">
                                  <p:stCondLst>
                                    <p:cond delay="0"/>
                                  </p:stCondLst>
                                  <p:childTnLst>
                                    <p:cmd type="call" cmd="playFrom(0.0)">
                                      <p:cBhvr>
                                        <p:cTn id="13" dur="5711" fill="hold"/>
                                        <p:tgtEl>
                                          <p:spTgt spid="5"/>
                                        </p:tgtEl>
                                      </p:cBhvr>
                                    </p:cmd>
                                  </p:childTnLst>
                                </p:cTn>
                              </p:par>
                              <p:par>
                                <p:cTn id="14" presetID="0" presetClass="path" presetSubtype="0" accel="50000" decel="50000" fill="hold" nodeType="withEffect">
                                  <p:stCondLst>
                                    <p:cond delay="4000"/>
                                  </p:stCondLst>
                                  <p:childTnLst>
                                    <p:animMotion origin="layout" path="M -0.00274 -0.01597 L -0.03828 -0.05185 L -0.04935 -0.05926 L -0.10977 -0.10486 L -0.15768 -0.11736 C -0.17474 -0.11597 -0.16784 -0.11597 -0.17852 -0.11597 L -0.23334 -0.12083 C -0.24831 -0.11921 -0.24089 -0.12176 -0.2556 -0.11365 L -0.3112 -0.09514 C -0.32539 -0.0875 -0.31927 -0.09213 -0.32995 -0.08264 L -0.37787 -0.03819 C -0.38216 -0.03264 -0.38425 -0.03055 -0.38828 -0.02338 C -0.3905 -0.01944 -0.39245 -0.01528 -0.39453 -0.01111 L -0.42435 0.07153 C -0.42461 0.07246 -0.42995 0.09722 -0.43203 0.10255 C -0.43294 0.10486 -0.43438 0.10648 -0.43542 0.10857 L -0.47643 0.2456 C -0.47787 0.26922 -0.47656 0.26088 -0.47852 0.27153 L -0.4875 0.38403 " pathEditMode="relative" ptsTypes="AAAAAAAAAAAAAAAAAAA">
                                      <p:cBhvr>
                                        <p:cTn id="15" dur="2000" fill="hold"/>
                                        <p:tgtEl>
                                          <p:spTgt spid="14340"/>
                                        </p:tgtEl>
                                        <p:attrNameLst>
                                          <p:attrName>ppt_x</p:attrName>
                                          <p:attrName>ppt_y</p:attrName>
                                        </p:attrNameLst>
                                      </p:cBhvr>
                                    </p:animMotion>
                                  </p:childTnLst>
                                </p:cTn>
                              </p:par>
                              <p:par>
                                <p:cTn id="16" presetID="0" presetClass="path" presetSubtype="0" accel="50000" decel="50000" fill="hold" nodeType="withEffect">
                                  <p:stCondLst>
                                    <p:cond delay="7000"/>
                                  </p:stCondLst>
                                  <p:childTnLst>
                                    <p:animMotion origin="layout" path="M -0.01992 -0.0007 L -0.00403 -0.01042 C 0.00274 -0.0081 0.00964 -0.00625 0.01641 -0.00347 C 0.03737 0.00486 0.07878 0.02315 0.07878 0.02315 L 0.13711 0.04143 C 0.17527 0.0662 0.15912 0.0537 0.18607 0.07662 L 0.24688 0.11435 C 0.25131 0.1206 0.25625 0.12592 0.26029 0.13264 C 0.26459 0.14004 0.27214 0.15648 0.27214 0.15648 L 0.32422 0.29421 L 0.3487 0.35023 C 0.37709 0.41227 0.3698 0.3875 0.378 0.4162 L 0.38737 0.45555 C 0.39493 0.48541 0.3918 0.47222 0.39688 0.49491 L 0.40235 0.50625 " pathEditMode="relative" ptsTypes="AAAAAAAAAAAAAAA">
                                      <p:cBhvr>
                                        <p:cTn id="17" dur="2000" fill="hold"/>
                                        <p:tgtEl>
                                          <p:spTgt spid="8"/>
                                        </p:tgtEl>
                                        <p:attrNameLst>
                                          <p:attrName>ppt_x</p:attrName>
                                          <p:attrName>ppt_y</p:attrName>
                                        </p:attrNameLst>
                                      </p:cBhvr>
                                    </p:animMotion>
                                  </p:childTnLst>
                                </p:cTn>
                              </p:par>
                            </p:childTnLst>
                          </p:cTn>
                        </p:par>
                        <p:par>
                          <p:cTn id="18" fill="hold">
                            <p:stCondLst>
                              <p:cond delay="10000"/>
                            </p:stCondLst>
                            <p:childTnLst>
                              <p:par>
                                <p:cTn id="19" presetID="2" presetClass="entr" presetSubtype="2"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1+#ppt_w/2"/>
                                          </p:val>
                                        </p:tav>
                                        <p:tav tm="100000">
                                          <p:val>
                                            <p:strVal val="#ppt_x"/>
                                          </p:val>
                                        </p:tav>
                                      </p:tavLst>
                                    </p:anim>
                                    <p:anim calcmode="lin" valueType="num">
                                      <p:cBhvr additive="base">
                                        <p:cTn id="22" dur="10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11000"/>
                            </p:stCondLst>
                            <p:childTnLst>
                              <p:par>
                                <p:cTn id="24" presetID="1" presetClass="exit" presetSubtype="0" fill="hold" nodeType="after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par>
                          <p:cTn id="26" fill="hold">
                            <p:stCondLst>
                              <p:cond delay="11000"/>
                            </p:stCondLst>
                            <p:childTnLst>
                              <p:par>
                                <p:cTn id="27" presetID="1"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mediacall" presetSubtype="0" fill="hold" nodeType="withEffect">
                                  <p:stCondLst>
                                    <p:cond delay="0"/>
                                  </p:stCondLst>
                                  <p:childTnLst>
                                    <p:cmd type="call" cmd="playFrom(0.0)">
                                      <p:cBhvr>
                                        <p:cTn id="30" dur="600" fill="hold"/>
                                        <p:tgtEl>
                                          <p:spTgt spid="11"/>
                                        </p:tgtEl>
                                      </p:cBhvr>
                                    </p:cmd>
                                  </p:childTnLst>
                                </p:cTn>
                              </p:par>
                              <p:par>
                                <p:cTn id="31" presetID="1" presetClass="mediacall" presetSubtype="0" fill="hold" nodeType="withEffect">
                                  <p:stCondLst>
                                    <p:cond delay="0"/>
                                  </p:stCondLst>
                                  <p:childTnLst>
                                    <p:cmd type="call" cmd="playFrom(0.0)">
                                      <p:cBhvr>
                                        <p:cTn id="32" dur="418" fill="hold"/>
                                        <p:tgtEl>
                                          <p:spTgt spid="6"/>
                                        </p:tgtEl>
                                      </p:cBhvr>
                                    </p:cmd>
                                  </p:childTnLst>
                                </p:cTn>
                              </p:par>
                              <p:par>
                                <p:cTn id="33" presetID="26" presetClass="emph" presetSubtype="0" fill="hold" nodeType="withEffect">
                                  <p:stCondLst>
                                    <p:cond delay="0"/>
                                  </p:stCondLst>
                                  <p:childTnLst>
                                    <p:animEffect transition="out" filter="fade">
                                      <p:cBhvr>
                                        <p:cTn id="34" dur="500" tmFilter="0, 0; .2, .5; .8, .5; 1, 0"/>
                                        <p:tgtEl>
                                          <p:spTgt spid="4"/>
                                        </p:tgtEl>
                                      </p:cBhvr>
                                    </p:animEffect>
                                    <p:animScale>
                                      <p:cBhvr>
                                        <p:cTn id="35" dur="250" autoRev="1" fill="hold"/>
                                        <p:tgtEl>
                                          <p:spTgt spid="4"/>
                                        </p:tgtEl>
                                      </p:cBhvr>
                                      <p:by x="105000" y="105000"/>
                                    </p:animScale>
                                  </p:childTnLst>
                                </p:cTn>
                              </p:par>
                              <p:par>
                                <p:cTn id="36" presetID="8" presetClass="emph" presetSubtype="0" fill="hold" nodeType="withEffect">
                                  <p:stCondLst>
                                    <p:cond delay="0"/>
                                  </p:stCondLst>
                                  <p:childTnLst>
                                    <p:animRot by="10800000">
                                      <p:cBhvr>
                                        <p:cTn id="37" dur="2000" fill="hold"/>
                                        <p:tgtEl>
                                          <p:spTgt spid="10"/>
                                        </p:tgtEl>
                                        <p:attrNameLst>
                                          <p:attrName>r</p:attrName>
                                        </p:attrNameLst>
                                      </p:cBhvr>
                                    </p:animRot>
                                  </p:childTnLst>
                                </p:cTn>
                              </p:par>
                              <p:par>
                                <p:cTn id="38" presetID="42" presetClass="path" presetSubtype="0" accel="50000" fill="hold" nodeType="withEffect">
                                  <p:stCondLst>
                                    <p:cond delay="0"/>
                                  </p:stCondLst>
                                  <p:childTnLst>
                                    <p:animMotion origin="layout" path="M 8.33333E-7 -3.7037E-6 L 8.33333E-7 0.37246 " pathEditMode="relative" rAng="0" ptsTypes="AA">
                                      <p:cBhvr>
                                        <p:cTn id="39" dur="2000" fill="hold"/>
                                        <p:tgtEl>
                                          <p:spTgt spid="10"/>
                                        </p:tgtEl>
                                        <p:attrNameLst>
                                          <p:attrName>ppt_x</p:attrName>
                                          <p:attrName>ppt_y</p:attrName>
                                        </p:attrNameLst>
                                      </p:cBhvr>
                                      <p:rCtr x="0" y="18611"/>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5"/>
                </p:tgtEl>
              </p:cMediaNode>
            </p:audio>
            <p:audio>
              <p:cMediaNode vol="80000">
                <p:cTn id="41" fill="hold" display="0">
                  <p:stCondLst>
                    <p:cond delay="indefinite"/>
                  </p:stCondLst>
                  <p:endCondLst>
                    <p:cond evt="onStopAudio" delay="0">
                      <p:tgtEl>
                        <p:sldTgt/>
                      </p:tgtEl>
                    </p:cond>
                  </p:endCondLst>
                </p:cTn>
                <p:tgtEl>
                  <p:spTgt spid="11"/>
                </p:tgtEl>
              </p:cMediaNode>
            </p:audio>
            <p:audio>
              <p:cMediaNode vol="80000">
                <p:cTn id="42"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FE78-B9C6-2F93-2115-E813B78573A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8957A8F4-A5DC-7603-92F2-D636DDABDA83}"/>
              </a:ext>
            </a:extLst>
          </p:cNvPr>
          <p:cNvSpPr txBox="1"/>
          <p:nvPr/>
        </p:nvSpPr>
        <p:spPr>
          <a:xfrm>
            <a:off x="0" y="1507067"/>
            <a:ext cx="4394200" cy="1815882"/>
          </a:xfrm>
          <a:prstGeom prst="rect">
            <a:avLst/>
          </a:prstGeom>
          <a:noFill/>
        </p:spPr>
        <p:txBody>
          <a:bodyPr wrap="square" rtlCol="0">
            <a:spAutoFit/>
          </a:bodyPr>
          <a:lstStyle/>
          <a:p>
            <a:r>
              <a:rPr lang="en-US" sz="2800" dirty="0"/>
              <a:t>First-class citizens:</a:t>
            </a:r>
          </a:p>
          <a:p>
            <a:pPr marL="285750" indent="-285750">
              <a:buFontTx/>
              <a:buChar char="-"/>
            </a:pPr>
            <a:r>
              <a:rPr lang="en-US" sz="2800" dirty="0"/>
              <a:t>Imperative instruction</a:t>
            </a:r>
          </a:p>
          <a:p>
            <a:pPr marL="285750" indent="-285750">
              <a:buFontTx/>
              <a:buChar char="-"/>
            </a:pPr>
            <a:r>
              <a:rPr lang="en-US" sz="2800" dirty="0"/>
              <a:t>If, else</a:t>
            </a:r>
          </a:p>
          <a:p>
            <a:pPr marL="285750" indent="-285750">
              <a:buFontTx/>
              <a:buChar char="-"/>
            </a:pPr>
            <a:r>
              <a:rPr lang="en-US" sz="2800" dirty="0"/>
              <a:t>For, while</a:t>
            </a:r>
          </a:p>
        </p:txBody>
      </p:sp>
      <p:sp>
        <p:nvSpPr>
          <p:cNvPr id="4" name="TextBox 3">
            <a:extLst>
              <a:ext uri="{FF2B5EF4-FFF2-40B4-BE49-F238E27FC236}">
                <a16:creationId xmlns:a16="http://schemas.microsoft.com/office/drawing/2014/main" id="{3CC8E4F8-02D1-1278-A5A6-796785F710E4}"/>
              </a:ext>
            </a:extLst>
          </p:cNvPr>
          <p:cNvSpPr txBox="1"/>
          <p:nvPr/>
        </p:nvSpPr>
        <p:spPr>
          <a:xfrm>
            <a:off x="0" y="3733800"/>
            <a:ext cx="3589867" cy="954107"/>
          </a:xfrm>
          <a:prstGeom prst="rect">
            <a:avLst/>
          </a:prstGeom>
          <a:noFill/>
        </p:spPr>
        <p:txBody>
          <a:bodyPr wrap="square" rtlCol="0">
            <a:spAutoFit/>
          </a:bodyPr>
          <a:lstStyle/>
          <a:p>
            <a:r>
              <a:rPr lang="en-US" sz="2800" dirty="0"/>
              <a:t>Second-class:</a:t>
            </a:r>
          </a:p>
          <a:p>
            <a:r>
              <a:rPr lang="en-US" sz="2800" dirty="0"/>
              <a:t>- Functions</a:t>
            </a:r>
          </a:p>
        </p:txBody>
      </p:sp>
      <p:sp>
        <p:nvSpPr>
          <p:cNvPr id="5" name="TextBox 4">
            <a:extLst>
              <a:ext uri="{FF2B5EF4-FFF2-40B4-BE49-F238E27FC236}">
                <a16:creationId xmlns:a16="http://schemas.microsoft.com/office/drawing/2014/main" id="{6DB33A92-2332-3AEF-7051-E44F2061852E}"/>
              </a:ext>
            </a:extLst>
          </p:cNvPr>
          <p:cNvSpPr txBox="1"/>
          <p:nvPr/>
        </p:nvSpPr>
        <p:spPr>
          <a:xfrm>
            <a:off x="6697133" y="1507067"/>
            <a:ext cx="4394200" cy="954107"/>
          </a:xfrm>
          <a:prstGeom prst="rect">
            <a:avLst/>
          </a:prstGeom>
          <a:noFill/>
        </p:spPr>
        <p:txBody>
          <a:bodyPr wrap="square" rtlCol="0">
            <a:spAutoFit/>
          </a:bodyPr>
          <a:lstStyle/>
          <a:p>
            <a:r>
              <a:rPr lang="en-US" sz="2800" dirty="0"/>
              <a:t>First-class citizens:</a:t>
            </a:r>
          </a:p>
          <a:p>
            <a:pPr marL="285750" indent="-285750">
              <a:buFontTx/>
              <a:buChar char="-"/>
            </a:pPr>
            <a:r>
              <a:rPr lang="en-US" sz="2800" dirty="0"/>
              <a:t>Functions</a:t>
            </a:r>
          </a:p>
        </p:txBody>
      </p:sp>
      <p:sp>
        <p:nvSpPr>
          <p:cNvPr id="6" name="TextBox 5">
            <a:extLst>
              <a:ext uri="{FF2B5EF4-FFF2-40B4-BE49-F238E27FC236}">
                <a16:creationId xmlns:a16="http://schemas.microsoft.com/office/drawing/2014/main" id="{3B2B4CD1-264B-A9F3-9A88-20FAC93A9455}"/>
              </a:ext>
            </a:extLst>
          </p:cNvPr>
          <p:cNvSpPr txBox="1"/>
          <p:nvPr/>
        </p:nvSpPr>
        <p:spPr>
          <a:xfrm>
            <a:off x="6697133" y="3733800"/>
            <a:ext cx="3589867" cy="954107"/>
          </a:xfrm>
          <a:prstGeom prst="rect">
            <a:avLst/>
          </a:prstGeom>
          <a:noFill/>
        </p:spPr>
        <p:txBody>
          <a:bodyPr wrap="square" rtlCol="0">
            <a:spAutoFit/>
          </a:bodyPr>
          <a:lstStyle/>
          <a:p>
            <a:r>
              <a:rPr lang="en-US" sz="2800" dirty="0"/>
              <a:t>Second-class:</a:t>
            </a:r>
          </a:p>
          <a:p>
            <a:r>
              <a:rPr lang="en-US" sz="2800" dirty="0"/>
              <a:t>- If, else</a:t>
            </a:r>
          </a:p>
        </p:txBody>
      </p:sp>
      <p:cxnSp>
        <p:nvCxnSpPr>
          <p:cNvPr id="8" name="Straight Arrow Connector 7">
            <a:extLst>
              <a:ext uri="{FF2B5EF4-FFF2-40B4-BE49-F238E27FC236}">
                <a16:creationId xmlns:a16="http://schemas.microsoft.com/office/drawing/2014/main" id="{F949ABD8-F3D8-F4B1-DC84-C9CC8979EC24}"/>
              </a:ext>
            </a:extLst>
          </p:cNvPr>
          <p:cNvCxnSpPr/>
          <p:nvPr/>
        </p:nvCxnSpPr>
        <p:spPr>
          <a:xfrm>
            <a:off x="4394200" y="2226733"/>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1B4030-15AA-7212-DD12-D7711947DF88}"/>
              </a:ext>
            </a:extLst>
          </p:cNvPr>
          <p:cNvCxnSpPr/>
          <p:nvPr/>
        </p:nvCxnSpPr>
        <p:spPr>
          <a:xfrm>
            <a:off x="4394200" y="4224866"/>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ECA1E783-4F65-C8CF-E3FA-C34B98E8A43E}"/>
              </a:ext>
            </a:extLst>
          </p:cNvPr>
          <p:cNvSpPr txBox="1"/>
          <p:nvPr/>
        </p:nvSpPr>
        <p:spPr>
          <a:xfrm>
            <a:off x="3268133" y="5842000"/>
            <a:ext cx="5655734" cy="584775"/>
          </a:xfrm>
          <a:prstGeom prst="rect">
            <a:avLst/>
          </a:prstGeom>
          <a:noFill/>
        </p:spPr>
        <p:txBody>
          <a:bodyPr wrap="square" rtlCol="0">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Higher Order Programming</a:t>
            </a:r>
          </a:p>
        </p:txBody>
      </p:sp>
      <p:sp>
        <p:nvSpPr>
          <p:cNvPr id="13" name="TextBox 12">
            <a:extLst>
              <a:ext uri="{FF2B5EF4-FFF2-40B4-BE49-F238E27FC236}">
                <a16:creationId xmlns:a16="http://schemas.microsoft.com/office/drawing/2014/main" id="{1FAF4A74-1B64-28E5-1BA3-7A444678B369}"/>
              </a:ext>
            </a:extLst>
          </p:cNvPr>
          <p:cNvSpPr txBox="1"/>
          <p:nvPr/>
        </p:nvSpPr>
        <p:spPr>
          <a:xfrm rot="19683442">
            <a:off x="2650067" y="1975835"/>
            <a:ext cx="7010400" cy="2646878"/>
          </a:xfrm>
          <a:prstGeom prst="rect">
            <a:avLst/>
          </a:prstGeom>
          <a:noFill/>
        </p:spPr>
        <p:txBody>
          <a:bodyPr wrap="square" rtlCol="0">
            <a:spAutoFit/>
          </a:bodyPr>
          <a:lstStyle/>
          <a:p>
            <a:r>
              <a:rPr lang="en-US" sz="1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a:t>
            </a:r>
          </a:p>
        </p:txBody>
      </p:sp>
      <p:pic>
        <p:nvPicPr>
          <p:cNvPr id="15" name="sfx-punch">
            <a:hlinkClick r:id="" action="ppaction://media"/>
            <a:extLst>
              <a:ext uri="{FF2B5EF4-FFF2-40B4-BE49-F238E27FC236}">
                <a16:creationId xmlns:a16="http://schemas.microsoft.com/office/drawing/2014/main" id="{64FAEBA7-4102-A0E9-F115-6F9359D2C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5275" y="6408738"/>
            <a:ext cx="406400" cy="406400"/>
          </a:xfrm>
          <a:prstGeom prst="rect">
            <a:avLst/>
          </a:prstGeom>
        </p:spPr>
      </p:pic>
    </p:spTree>
    <p:extLst>
      <p:ext uri="{BB962C8B-B14F-4D97-AF65-F5344CB8AC3E}">
        <p14:creationId xmlns:p14="http://schemas.microsoft.com/office/powerpoint/2010/main" val="13865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mediacall" presetSubtype="0" fill="hold" nodeType="withEffect">
                                  <p:stCondLst>
                                    <p:cond delay="0"/>
                                  </p:stCondLst>
                                  <p:childTnLst>
                                    <p:cmd type="call" cmd="playFrom(0.0)">
                                      <p:cBhvr>
                                        <p:cTn id="32" dur="19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5" grpId="0"/>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4ACA-9923-1482-F658-1A0A649490B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08B04170-2379-31DD-80BF-2D507648137A}"/>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4" name="TextBox 3">
            <a:extLst>
              <a:ext uri="{FF2B5EF4-FFF2-40B4-BE49-F238E27FC236}">
                <a16:creationId xmlns:a16="http://schemas.microsoft.com/office/drawing/2014/main" id="{CC500BE0-6518-1A1E-8F7A-A5747A387112}"/>
              </a:ext>
            </a:extLst>
          </p:cNvPr>
          <p:cNvSpPr txBox="1"/>
          <p:nvPr/>
        </p:nvSpPr>
        <p:spPr>
          <a:xfrm>
            <a:off x="50800" y="1058735"/>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Topic9_Python/Examples/ProgrammingParadigms/FunctionalExample.py</a:t>
            </a:r>
          </a:p>
        </p:txBody>
      </p:sp>
    </p:spTree>
    <p:extLst>
      <p:ext uri="{BB962C8B-B14F-4D97-AF65-F5344CB8AC3E}">
        <p14:creationId xmlns:p14="http://schemas.microsoft.com/office/powerpoint/2010/main" val="5260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346E-AF49-CF33-1C37-A14BF119D45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E1DD2C39-BC05-0DEA-B7B3-12B4ADD63162}"/>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E641559E-932C-9517-D9FC-58F1C17E88B3}"/>
              </a:ext>
            </a:extLst>
          </p:cNvPr>
          <p:cNvPicPr>
            <a:picLocks noChangeAspect="1"/>
          </p:cNvPicPr>
          <p:nvPr/>
        </p:nvPicPr>
        <p:blipFill rotWithShape="1">
          <a:blip r:embed="rId2"/>
          <a:srcRect l="11729"/>
          <a:stretch/>
        </p:blipFill>
        <p:spPr>
          <a:xfrm>
            <a:off x="118532" y="1316363"/>
            <a:ext cx="6244205" cy="24390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9A4F8690-312D-6033-3369-B1744B184923}"/>
              </a:ext>
            </a:extLst>
          </p:cNvPr>
          <p:cNvSpPr txBox="1"/>
          <p:nvPr/>
        </p:nvSpPr>
        <p:spPr>
          <a:xfrm>
            <a:off x="6481272" y="131384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0</a:t>
            </a:r>
          </a:p>
        </p:txBody>
      </p:sp>
      <p:sp>
        <p:nvSpPr>
          <p:cNvPr id="9" name="TextBox 8">
            <a:extLst>
              <a:ext uri="{FF2B5EF4-FFF2-40B4-BE49-F238E27FC236}">
                <a16:creationId xmlns:a16="http://schemas.microsoft.com/office/drawing/2014/main" id="{4BBC9628-5118-BD47-449B-20334F31FDB3}"/>
              </a:ext>
            </a:extLst>
          </p:cNvPr>
          <p:cNvSpPr txBox="1"/>
          <p:nvPr/>
        </p:nvSpPr>
        <p:spPr>
          <a:xfrm>
            <a:off x="989865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10" name="Circle: Hollow 9">
            <a:extLst>
              <a:ext uri="{FF2B5EF4-FFF2-40B4-BE49-F238E27FC236}">
                <a16:creationId xmlns:a16="http://schemas.microsoft.com/office/drawing/2014/main" id="{8B5755B7-5551-370F-1C37-40C030D2003F}"/>
              </a:ext>
            </a:extLst>
          </p:cNvPr>
          <p:cNvSpPr/>
          <p:nvPr/>
        </p:nvSpPr>
        <p:spPr>
          <a:xfrm>
            <a:off x="6985000" y="1283140"/>
            <a:ext cx="372534" cy="430734"/>
          </a:xfrm>
          <a:prstGeom prst="donut">
            <a:avLst>
              <a:gd name="adj" fmla="val 155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4E24415C-A384-560E-039D-E1FCB83C2DDC}"/>
              </a:ext>
            </a:extLst>
          </p:cNvPr>
          <p:cNvCxnSpPr>
            <a:cxnSpLocks/>
            <a:stCxn id="10" idx="3"/>
          </p:cNvCxnSpPr>
          <p:nvPr/>
        </p:nvCxnSpPr>
        <p:spPr>
          <a:xfrm flipH="1">
            <a:off x="1998133" y="1650794"/>
            <a:ext cx="5041423" cy="10585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28D9C7B-B4FB-DADF-7352-EF789D142FBA}"/>
              </a:ext>
            </a:extLst>
          </p:cNvPr>
          <p:cNvCxnSpPr>
            <a:cxnSpLocks/>
            <a:stCxn id="10" idx="4"/>
          </p:cNvCxnSpPr>
          <p:nvPr/>
        </p:nvCxnSpPr>
        <p:spPr>
          <a:xfrm flipH="1">
            <a:off x="2827867" y="1713874"/>
            <a:ext cx="4343400" cy="13298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912FA660-2D30-C262-6B5D-BA037300F64A}"/>
              </a:ext>
            </a:extLst>
          </p:cNvPr>
          <p:cNvSpPr txBox="1"/>
          <p:nvPr/>
        </p:nvSpPr>
        <p:spPr>
          <a:xfrm>
            <a:off x="6362737" y="2112229"/>
            <a:ext cx="474360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1)</a:t>
            </a:r>
            <a:endParaRPr lang="en-US" dirty="0"/>
          </a:p>
        </p:txBody>
      </p:sp>
      <p:sp>
        <p:nvSpPr>
          <p:cNvPr id="18" name="TextBox 17">
            <a:extLst>
              <a:ext uri="{FF2B5EF4-FFF2-40B4-BE49-F238E27FC236}">
                <a16:creationId xmlns:a16="http://schemas.microsoft.com/office/drawing/2014/main" id="{1EF14536-E64E-34BD-504B-B8386318A306}"/>
              </a:ext>
            </a:extLst>
          </p:cNvPr>
          <p:cNvSpPr txBox="1"/>
          <p:nvPr/>
        </p:nvSpPr>
        <p:spPr>
          <a:xfrm>
            <a:off x="6463217" y="2524667"/>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1</a:t>
            </a:r>
          </a:p>
        </p:txBody>
      </p:sp>
      <p:sp>
        <p:nvSpPr>
          <p:cNvPr id="19" name="TextBox 18">
            <a:extLst>
              <a:ext uri="{FF2B5EF4-FFF2-40B4-BE49-F238E27FC236}">
                <a16:creationId xmlns:a16="http://schemas.microsoft.com/office/drawing/2014/main" id="{FCA9CB4C-2381-7648-13F1-14F1979F9CD8}"/>
              </a:ext>
            </a:extLst>
          </p:cNvPr>
          <p:cNvSpPr txBox="1"/>
          <p:nvPr/>
        </p:nvSpPr>
        <p:spPr>
          <a:xfrm>
            <a:off x="9880602" y="2524667"/>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[1] = 3</a:t>
            </a:r>
          </a:p>
        </p:txBody>
      </p:sp>
      <p:sp>
        <p:nvSpPr>
          <p:cNvPr id="20" name="TextBox 19">
            <a:extLst>
              <a:ext uri="{FF2B5EF4-FFF2-40B4-BE49-F238E27FC236}">
                <a16:creationId xmlns:a16="http://schemas.microsoft.com/office/drawing/2014/main" id="{C46667AA-5A25-875A-1732-44A6BCCA3532}"/>
              </a:ext>
            </a:extLst>
          </p:cNvPr>
          <p:cNvSpPr txBox="1"/>
          <p:nvPr/>
        </p:nvSpPr>
        <p:spPr>
          <a:xfrm>
            <a:off x="6362737" y="2957923"/>
            <a:ext cx="498405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2)</a:t>
            </a:r>
            <a:endParaRPr lang="en-US" dirty="0"/>
          </a:p>
        </p:txBody>
      </p:sp>
      <p:sp>
        <p:nvSpPr>
          <p:cNvPr id="21" name="TextBox 20">
            <a:extLst>
              <a:ext uri="{FF2B5EF4-FFF2-40B4-BE49-F238E27FC236}">
                <a16:creationId xmlns:a16="http://schemas.microsoft.com/office/drawing/2014/main" id="{BD01A852-2F15-8973-AE7A-2619D8453846}"/>
              </a:ext>
            </a:extLst>
          </p:cNvPr>
          <p:cNvSpPr txBox="1"/>
          <p:nvPr/>
        </p:nvSpPr>
        <p:spPr>
          <a:xfrm>
            <a:off x="6463217" y="3391179"/>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2</a:t>
            </a:r>
          </a:p>
        </p:txBody>
      </p:sp>
      <p:sp>
        <p:nvSpPr>
          <p:cNvPr id="22" name="TextBox 21">
            <a:extLst>
              <a:ext uri="{FF2B5EF4-FFF2-40B4-BE49-F238E27FC236}">
                <a16:creationId xmlns:a16="http://schemas.microsoft.com/office/drawing/2014/main" id="{08B39BE4-0F1B-EDB5-6D63-09B456EF174C}"/>
              </a:ext>
            </a:extLst>
          </p:cNvPr>
          <p:cNvSpPr txBox="1"/>
          <p:nvPr/>
        </p:nvSpPr>
        <p:spPr>
          <a:xfrm>
            <a:off x="9880602" y="3391179"/>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[2] = 4</a:t>
            </a:r>
          </a:p>
        </p:txBody>
      </p:sp>
      <p:sp>
        <p:nvSpPr>
          <p:cNvPr id="23" name="TextBox 22">
            <a:extLst>
              <a:ext uri="{FF2B5EF4-FFF2-40B4-BE49-F238E27FC236}">
                <a16:creationId xmlns:a16="http://schemas.microsoft.com/office/drawing/2014/main" id="{307A59F8-A149-BA16-F384-430871F085C2}"/>
              </a:ext>
            </a:extLst>
          </p:cNvPr>
          <p:cNvSpPr txBox="1"/>
          <p:nvPr/>
        </p:nvSpPr>
        <p:spPr>
          <a:xfrm>
            <a:off x="118532" y="3969079"/>
            <a:ext cx="533992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filter([2,3,4,6,7], 3)</a:t>
            </a:r>
            <a:endParaRPr lang="en-US" dirty="0"/>
          </a:p>
        </p:txBody>
      </p:sp>
      <p:sp>
        <p:nvSpPr>
          <p:cNvPr id="24" name="Frame 23">
            <a:extLst>
              <a:ext uri="{FF2B5EF4-FFF2-40B4-BE49-F238E27FC236}">
                <a16:creationId xmlns:a16="http://schemas.microsoft.com/office/drawing/2014/main" id="{26413E20-06CC-F39D-8DE6-F025DC59C713}"/>
              </a:ext>
            </a:extLst>
          </p:cNvPr>
          <p:cNvSpPr/>
          <p:nvPr/>
        </p:nvSpPr>
        <p:spPr>
          <a:xfrm>
            <a:off x="2788493" y="3969079"/>
            <a:ext cx="2587840"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13FB67D6-80D6-F056-8813-D3F89A1DF6FB}"/>
              </a:ext>
            </a:extLst>
          </p:cNvPr>
          <p:cNvSpPr/>
          <p:nvPr/>
        </p:nvSpPr>
        <p:spPr>
          <a:xfrm>
            <a:off x="9072072" y="2978741"/>
            <a:ext cx="2034271"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5501FDB8-E575-33BC-674C-70330D9E3B73}"/>
              </a:ext>
            </a:extLst>
          </p:cNvPr>
          <p:cNvCxnSpPr/>
          <p:nvPr/>
        </p:nvCxnSpPr>
        <p:spPr>
          <a:xfrm flipH="1">
            <a:off x="5376333" y="3327255"/>
            <a:ext cx="3695739" cy="64182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9398B610-6948-3059-DA66-203330C9FC24}"/>
              </a:ext>
            </a:extLst>
          </p:cNvPr>
          <p:cNvSpPr txBox="1"/>
          <p:nvPr/>
        </p:nvSpPr>
        <p:spPr>
          <a:xfrm>
            <a:off x="113115" y="4367434"/>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3</a:t>
            </a:r>
          </a:p>
        </p:txBody>
      </p:sp>
      <p:sp>
        <p:nvSpPr>
          <p:cNvPr id="29" name="TextBox 28">
            <a:extLst>
              <a:ext uri="{FF2B5EF4-FFF2-40B4-BE49-F238E27FC236}">
                <a16:creationId xmlns:a16="http://schemas.microsoft.com/office/drawing/2014/main" id="{A8F12412-C641-4B7A-A914-2BC3998DD6F4}"/>
              </a:ext>
            </a:extLst>
          </p:cNvPr>
          <p:cNvSpPr txBox="1"/>
          <p:nvPr/>
        </p:nvSpPr>
        <p:spPr>
          <a:xfrm>
            <a:off x="3339015" y="4367434"/>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[3] = 6</a:t>
            </a:r>
          </a:p>
        </p:txBody>
      </p:sp>
      <p:sp>
        <p:nvSpPr>
          <p:cNvPr id="30" name="TextBox 29">
            <a:extLst>
              <a:ext uri="{FF2B5EF4-FFF2-40B4-BE49-F238E27FC236}">
                <a16:creationId xmlns:a16="http://schemas.microsoft.com/office/drawing/2014/main" id="{0FDDF986-51FE-9182-C2F6-B24F416753C1}"/>
              </a:ext>
            </a:extLst>
          </p:cNvPr>
          <p:cNvSpPr txBox="1"/>
          <p:nvPr/>
        </p:nvSpPr>
        <p:spPr>
          <a:xfrm>
            <a:off x="118532" y="4765789"/>
            <a:ext cx="5888150"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4)</a:t>
            </a:r>
            <a:endParaRPr lang="en-US" dirty="0"/>
          </a:p>
        </p:txBody>
      </p:sp>
      <p:sp>
        <p:nvSpPr>
          <p:cNvPr id="31" name="TextBox 30">
            <a:extLst>
              <a:ext uri="{FF2B5EF4-FFF2-40B4-BE49-F238E27FC236}">
                <a16:creationId xmlns:a16="http://schemas.microsoft.com/office/drawing/2014/main" id="{90C2001F-5CE9-E74D-06D4-C3DFB8D0FB22}"/>
              </a:ext>
            </a:extLst>
          </p:cNvPr>
          <p:cNvSpPr txBox="1"/>
          <p:nvPr/>
        </p:nvSpPr>
        <p:spPr>
          <a:xfrm>
            <a:off x="113115" y="513512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4</a:t>
            </a:r>
          </a:p>
        </p:txBody>
      </p:sp>
      <p:sp>
        <p:nvSpPr>
          <p:cNvPr id="32" name="TextBox 31">
            <a:extLst>
              <a:ext uri="{FF2B5EF4-FFF2-40B4-BE49-F238E27FC236}">
                <a16:creationId xmlns:a16="http://schemas.microsoft.com/office/drawing/2014/main" id="{F61C32AB-DD40-178B-4154-356839A9E7A0}"/>
              </a:ext>
            </a:extLst>
          </p:cNvPr>
          <p:cNvSpPr txBox="1"/>
          <p:nvPr/>
        </p:nvSpPr>
        <p:spPr>
          <a:xfrm>
            <a:off x="3339015" y="513512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[4] = 7</a:t>
            </a:r>
          </a:p>
        </p:txBody>
      </p:sp>
      <p:sp>
        <p:nvSpPr>
          <p:cNvPr id="33" name="TextBox 32">
            <a:extLst>
              <a:ext uri="{FF2B5EF4-FFF2-40B4-BE49-F238E27FC236}">
                <a16:creationId xmlns:a16="http://schemas.microsoft.com/office/drawing/2014/main" id="{58052CB4-9547-6AC8-F446-5EFB3D9DF834}"/>
              </a:ext>
            </a:extLst>
          </p:cNvPr>
          <p:cNvSpPr txBox="1"/>
          <p:nvPr/>
        </p:nvSpPr>
        <p:spPr>
          <a:xfrm>
            <a:off x="107608" y="5541637"/>
            <a:ext cx="601959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5)</a:t>
            </a:r>
            <a:endParaRPr lang="en-US" dirty="0"/>
          </a:p>
        </p:txBody>
      </p:sp>
      <p:sp>
        <p:nvSpPr>
          <p:cNvPr id="34" name="TextBox 33">
            <a:extLst>
              <a:ext uri="{FF2B5EF4-FFF2-40B4-BE49-F238E27FC236}">
                <a16:creationId xmlns:a16="http://schemas.microsoft.com/office/drawing/2014/main" id="{BC79A37F-FB19-4F46-E9B8-F40263BB7BD7}"/>
              </a:ext>
            </a:extLst>
          </p:cNvPr>
          <p:cNvSpPr txBox="1"/>
          <p:nvPr/>
        </p:nvSpPr>
        <p:spPr>
          <a:xfrm>
            <a:off x="107608" y="5902808"/>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5</a:t>
            </a:r>
          </a:p>
        </p:txBody>
      </p:sp>
      <p:sp>
        <p:nvSpPr>
          <p:cNvPr id="35" name="TextBox 34">
            <a:extLst>
              <a:ext uri="{FF2B5EF4-FFF2-40B4-BE49-F238E27FC236}">
                <a16:creationId xmlns:a16="http://schemas.microsoft.com/office/drawing/2014/main" id="{29EBA812-7E3A-E060-B7D9-3FAE66ACA112}"/>
              </a:ext>
            </a:extLst>
          </p:cNvPr>
          <p:cNvSpPr txBox="1"/>
          <p:nvPr/>
        </p:nvSpPr>
        <p:spPr>
          <a:xfrm>
            <a:off x="3333508" y="5902808"/>
            <a:ext cx="3706048"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[5]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7727B7BB-C1D0-D3C8-E4B8-4543BCDF835D}"/>
              </a:ext>
            </a:extLst>
          </p:cNvPr>
          <p:cNvSpPr txBox="1"/>
          <p:nvPr/>
        </p:nvSpPr>
        <p:spPr>
          <a:xfrm>
            <a:off x="118532" y="6272140"/>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38" name="Straight Arrow Connector 37">
            <a:extLst>
              <a:ext uri="{FF2B5EF4-FFF2-40B4-BE49-F238E27FC236}">
                <a16:creationId xmlns:a16="http://schemas.microsoft.com/office/drawing/2014/main" id="{B5B42ECF-CE27-C6B6-4989-F3E7EFB441F2}"/>
              </a:ext>
            </a:extLst>
          </p:cNvPr>
          <p:cNvCxnSpPr>
            <a:stCxn id="36" idx="3"/>
          </p:cNvCxnSpPr>
          <p:nvPr/>
        </p:nvCxnSpPr>
        <p:spPr>
          <a:xfrm>
            <a:off x="4219335" y="6456806"/>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E3E9762A-322C-8838-B331-1A705B47D6C3}"/>
              </a:ext>
            </a:extLst>
          </p:cNvPr>
          <p:cNvSpPr txBox="1"/>
          <p:nvPr/>
        </p:nvSpPr>
        <p:spPr>
          <a:xfrm>
            <a:off x="6985000" y="6261765"/>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cxnSp>
        <p:nvCxnSpPr>
          <p:cNvPr id="42" name="Straight Connector 41">
            <a:extLst>
              <a:ext uri="{FF2B5EF4-FFF2-40B4-BE49-F238E27FC236}">
                <a16:creationId xmlns:a16="http://schemas.microsoft.com/office/drawing/2014/main" id="{27C91B3F-41C6-9B91-FAFB-62C63EC48509}"/>
              </a:ext>
            </a:extLst>
          </p:cNvPr>
          <p:cNvCxnSpPr/>
          <p:nvPr/>
        </p:nvCxnSpPr>
        <p:spPr>
          <a:xfrm>
            <a:off x="1845733" y="3191933"/>
            <a:ext cx="43434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62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0" grpId="1" animBg="1"/>
      <p:bldP spid="17" grpId="0"/>
      <p:bldP spid="18" grpId="0"/>
      <p:bldP spid="19" grpId="0"/>
      <p:bldP spid="20" grpId="0"/>
      <p:bldP spid="21" grpId="0"/>
      <p:bldP spid="22" grpId="0"/>
      <p:bldP spid="23" grpId="0"/>
      <p:bldP spid="24" grpId="0" animBg="1"/>
      <p:bldP spid="24" grpId="1" animBg="1"/>
      <p:bldP spid="25" grpId="0" animBg="1"/>
      <p:bldP spid="25" grpId="1" animBg="1"/>
      <p:bldP spid="28" grpId="0"/>
      <p:bldP spid="29" grpId="0"/>
      <p:bldP spid="30" grpId="0"/>
      <p:bldP spid="31" grpId="0"/>
      <p:bldP spid="32" grpId="0"/>
      <p:bldP spid="33" grpId="0"/>
      <p:bldP spid="34" grpId="0"/>
      <p:bldP spid="35" grpId="0"/>
      <p:bldP spid="36" grpId="0"/>
      <p:bldP spid="40" grpId="0"/>
    </p:bldLst>
  </p:timing>
</p:sld>
</file>

<file path=ppt/theme/theme1.xml><?xml version="1.0" encoding="utf-8"?>
<a:theme xmlns:a="http://schemas.openxmlformats.org/drawingml/2006/main" name="Celebration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3640</TotalTime>
  <Words>4188</Words>
  <Application>Microsoft Office PowerPoint</Application>
  <PresentationFormat>Widescreen</PresentationFormat>
  <Paragraphs>552</Paragraphs>
  <Slides>66</Slides>
  <Notes>17</Notes>
  <HiddenSlides>0</HiddenSlides>
  <MMClips>21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66</vt:i4>
      </vt:variant>
    </vt:vector>
  </HeadingPairs>
  <TitlesOfParts>
    <vt:vector size="73" baseType="lpstr">
      <vt:lpstr>Arial</vt:lpstr>
      <vt:lpstr>AvenirNext LT Pro Medium</vt:lpstr>
      <vt:lpstr>Calibri</vt:lpstr>
      <vt:lpstr>Century Gothic</vt:lpstr>
      <vt:lpstr>Gill Sans Nova</vt:lpstr>
      <vt:lpstr>CelebrationVTI</vt:lpstr>
      <vt:lpstr>Vapor Trail</vt:lpstr>
      <vt:lpstr>Programming Fundamentals &amp; Higher Order Programming</vt:lpstr>
      <vt:lpstr>PowerPoint Presentation</vt:lpstr>
      <vt:lpstr>Imperative Programming</vt:lpstr>
      <vt:lpstr>Imperative Programming</vt:lpstr>
      <vt:lpstr>procedural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lourenço</dc:creator>
  <cp:lastModifiedBy>rafael lourenço</cp:lastModifiedBy>
  <cp:revision>151</cp:revision>
  <dcterms:created xsi:type="dcterms:W3CDTF">2022-07-18T13:36:41Z</dcterms:created>
  <dcterms:modified xsi:type="dcterms:W3CDTF">2022-07-24T16:44:14Z</dcterms:modified>
</cp:coreProperties>
</file>